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4"/>
  </p:notesMasterIdLst>
  <p:handoutMasterIdLst>
    <p:handoutMasterId r:id="rId35"/>
  </p:handoutMasterIdLst>
  <p:sldIdLst>
    <p:sldId id="257" r:id="rId5"/>
    <p:sldId id="258" r:id="rId6"/>
    <p:sldId id="287" r:id="rId7"/>
    <p:sldId id="259" r:id="rId8"/>
    <p:sldId id="271" r:id="rId9"/>
    <p:sldId id="295" r:id="rId10"/>
    <p:sldId id="260" r:id="rId11"/>
    <p:sldId id="261" r:id="rId12"/>
    <p:sldId id="297" r:id="rId13"/>
    <p:sldId id="298" r:id="rId14"/>
    <p:sldId id="270" r:id="rId15"/>
    <p:sldId id="272" r:id="rId16"/>
    <p:sldId id="262" r:id="rId17"/>
    <p:sldId id="288" r:id="rId18"/>
    <p:sldId id="294" r:id="rId19"/>
    <p:sldId id="291" r:id="rId20"/>
    <p:sldId id="290" r:id="rId21"/>
    <p:sldId id="292" r:id="rId22"/>
    <p:sldId id="289" r:id="rId23"/>
    <p:sldId id="293" r:id="rId24"/>
    <p:sldId id="265" r:id="rId25"/>
    <p:sldId id="266" r:id="rId26"/>
    <p:sldId id="267" r:id="rId27"/>
    <p:sldId id="269" r:id="rId28"/>
    <p:sldId id="296" r:id="rId29"/>
    <p:sldId id="273" r:id="rId30"/>
    <p:sldId id="268" r:id="rId31"/>
    <p:sldId id="274" r:id="rId32"/>
    <p:sldId id="27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94E"/>
    <a:srgbClr val="A50021"/>
    <a:srgbClr val="991834"/>
    <a:srgbClr val="561F55"/>
    <a:srgbClr val="24A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image" Target="../media/image10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image" Target="../media/image10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C7D7FD-0B2D-4819-8271-FE5FA444814D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13207B04-A1F1-4B5C-93E3-619C79550A26}">
      <dgm:prSet phldrT="[Testo]"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r>
            <a:rPr lang="it-IT"/>
            <a:t>  </a:t>
          </a:r>
        </a:p>
      </dgm:t>
    </dgm:pt>
    <dgm:pt modelId="{FAD5F9E2-E157-4EA1-84DE-5CCC427EAFBE}" type="parTrans" cxnId="{F3A6023A-B31E-48A2-88F9-8ED5A1C6AC19}">
      <dgm:prSet/>
      <dgm:spPr/>
      <dgm:t>
        <a:bodyPr/>
        <a:lstStyle/>
        <a:p>
          <a:endParaRPr lang="it-IT"/>
        </a:p>
      </dgm:t>
    </dgm:pt>
    <dgm:pt modelId="{8F65CB6F-BE0E-45CE-8A59-4CA3F0940406}" type="sibTrans" cxnId="{F3A6023A-B31E-48A2-88F9-8ED5A1C6AC19}">
      <dgm:prSet/>
      <dgm:spPr/>
      <dgm:t>
        <a:bodyPr/>
        <a:lstStyle/>
        <a:p>
          <a:endParaRPr lang="it-IT"/>
        </a:p>
      </dgm:t>
    </dgm:pt>
    <dgm:pt modelId="{BA60630C-E99D-4492-BDCF-F5B43F6ECBD3}">
      <dgm:prSet phldrT="[Testo]"/>
      <dgm:spPr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r>
            <a:rPr lang="it-IT"/>
            <a:t>  </a:t>
          </a:r>
        </a:p>
      </dgm:t>
    </dgm:pt>
    <dgm:pt modelId="{4061993E-8683-48AC-B5BC-052D8BEC7FC0}" type="parTrans" cxnId="{84253F33-557D-4ED5-91E0-49DF0131101F}">
      <dgm:prSet/>
      <dgm:spPr/>
      <dgm:t>
        <a:bodyPr/>
        <a:lstStyle/>
        <a:p>
          <a:endParaRPr lang="it-IT"/>
        </a:p>
      </dgm:t>
    </dgm:pt>
    <dgm:pt modelId="{06858DB5-9F3F-476A-8E02-89038A7C0E07}" type="sibTrans" cxnId="{84253F33-557D-4ED5-91E0-49DF0131101F}">
      <dgm:prSet/>
      <dgm:spPr/>
      <dgm:t>
        <a:bodyPr/>
        <a:lstStyle/>
        <a:p>
          <a:endParaRPr lang="it-IT"/>
        </a:p>
      </dgm:t>
    </dgm:pt>
    <dgm:pt modelId="{73991F34-3D1B-4BD8-9141-9F77545DC9A3}">
      <dgm:prSet phldrT="[Testo]"/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4000" r="-64000"/>
          </a:stretch>
        </a:blipFill>
      </dgm:spPr>
      <dgm:t>
        <a:bodyPr/>
        <a:lstStyle/>
        <a:p>
          <a:r>
            <a:rPr lang="it-IT" dirty="0"/>
            <a:t>  </a:t>
          </a:r>
        </a:p>
      </dgm:t>
    </dgm:pt>
    <dgm:pt modelId="{7BF4C6E3-A8C8-4DB1-8A58-430CC902146E}" type="parTrans" cxnId="{43689632-FA33-4F6E-A4E7-A08513698A33}">
      <dgm:prSet/>
      <dgm:spPr/>
      <dgm:t>
        <a:bodyPr/>
        <a:lstStyle/>
        <a:p>
          <a:endParaRPr lang="it-IT"/>
        </a:p>
      </dgm:t>
    </dgm:pt>
    <dgm:pt modelId="{29EB4938-DEB4-4EC7-8777-7E39EB5FEDB5}" type="sibTrans" cxnId="{43689632-FA33-4F6E-A4E7-A08513698A33}">
      <dgm:prSet/>
      <dgm:spPr/>
      <dgm:t>
        <a:bodyPr/>
        <a:lstStyle/>
        <a:p>
          <a:endParaRPr lang="it-IT"/>
        </a:p>
      </dgm:t>
    </dgm:pt>
    <dgm:pt modelId="{5A839A77-7ABE-4577-868F-CD124EEC0A56}" type="pres">
      <dgm:prSet presAssocID="{E3C7D7FD-0B2D-4819-8271-FE5FA444814D}" presName="compositeShape" presStyleCnt="0">
        <dgm:presLayoutVars>
          <dgm:chMax val="7"/>
          <dgm:dir/>
          <dgm:resizeHandles val="exact"/>
        </dgm:presLayoutVars>
      </dgm:prSet>
      <dgm:spPr/>
    </dgm:pt>
    <dgm:pt modelId="{D447DE46-A121-40F9-AD16-E0DFE6122F2A}" type="pres">
      <dgm:prSet presAssocID="{E3C7D7FD-0B2D-4819-8271-FE5FA444814D}" presName="wedge1" presStyleLbl="node1" presStyleIdx="0" presStyleCnt="3" custScaleY="97040" custLinFactNeighborX="-2023" custLinFactNeighborY="4399"/>
      <dgm:spPr/>
    </dgm:pt>
    <dgm:pt modelId="{F3A4D213-F05C-4BFD-88FA-471113077162}" type="pres">
      <dgm:prSet presAssocID="{E3C7D7FD-0B2D-4819-8271-FE5FA444814D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9BE154B-ACD8-42BB-ACF7-CB6CDC489960}" type="pres">
      <dgm:prSet presAssocID="{E3C7D7FD-0B2D-4819-8271-FE5FA444814D}" presName="wedge2" presStyleLbl="node1" presStyleIdx="1" presStyleCnt="3" custScaleX="101773" custScaleY="92259" custLinFactNeighborX="2650" custLinFactNeighborY="3640"/>
      <dgm:spPr/>
    </dgm:pt>
    <dgm:pt modelId="{27B7D751-2164-4E09-9EA0-E683541333E6}" type="pres">
      <dgm:prSet presAssocID="{E3C7D7FD-0B2D-4819-8271-FE5FA444814D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39CD2DD-E8F1-44AD-932C-1F56728EF64C}" type="pres">
      <dgm:prSet presAssocID="{E3C7D7FD-0B2D-4819-8271-FE5FA444814D}" presName="wedge3" presStyleLbl="node1" presStyleIdx="2" presStyleCnt="3" custScaleX="102975" custScaleY="96615" custLinFactNeighborX="1548" custLinFactNeighborY="1595"/>
      <dgm:spPr/>
    </dgm:pt>
    <dgm:pt modelId="{D6BE0A35-9D75-4D57-95EF-321F558818F7}" type="pres">
      <dgm:prSet presAssocID="{E3C7D7FD-0B2D-4819-8271-FE5FA444814D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3689632-FA33-4F6E-A4E7-A08513698A33}" srcId="{E3C7D7FD-0B2D-4819-8271-FE5FA444814D}" destId="{73991F34-3D1B-4BD8-9141-9F77545DC9A3}" srcOrd="2" destOrd="0" parTransId="{7BF4C6E3-A8C8-4DB1-8A58-430CC902146E}" sibTransId="{29EB4938-DEB4-4EC7-8777-7E39EB5FEDB5}"/>
    <dgm:cxn modelId="{84253F33-557D-4ED5-91E0-49DF0131101F}" srcId="{E3C7D7FD-0B2D-4819-8271-FE5FA444814D}" destId="{BA60630C-E99D-4492-BDCF-F5B43F6ECBD3}" srcOrd="1" destOrd="0" parTransId="{4061993E-8683-48AC-B5BC-052D8BEC7FC0}" sibTransId="{06858DB5-9F3F-476A-8E02-89038A7C0E07}"/>
    <dgm:cxn modelId="{02F6A934-96CE-4CEF-AFBA-FC0B13CA0672}" type="presOf" srcId="{13207B04-A1F1-4B5C-93E3-619C79550A26}" destId="{F3A4D213-F05C-4BFD-88FA-471113077162}" srcOrd="1" destOrd="0" presId="urn:microsoft.com/office/officeart/2005/8/layout/chart3"/>
    <dgm:cxn modelId="{F3A6023A-B31E-48A2-88F9-8ED5A1C6AC19}" srcId="{E3C7D7FD-0B2D-4819-8271-FE5FA444814D}" destId="{13207B04-A1F1-4B5C-93E3-619C79550A26}" srcOrd="0" destOrd="0" parTransId="{FAD5F9E2-E157-4EA1-84DE-5CCC427EAFBE}" sibTransId="{8F65CB6F-BE0E-45CE-8A59-4CA3F0940406}"/>
    <dgm:cxn modelId="{A761278A-61FD-4870-A4BD-747B9A7A0180}" type="presOf" srcId="{73991F34-3D1B-4BD8-9141-9F77545DC9A3}" destId="{C39CD2DD-E8F1-44AD-932C-1F56728EF64C}" srcOrd="0" destOrd="0" presId="urn:microsoft.com/office/officeart/2005/8/layout/chart3"/>
    <dgm:cxn modelId="{59864796-2482-4F9D-B7EE-8AEA38D47940}" type="presOf" srcId="{E3C7D7FD-0B2D-4819-8271-FE5FA444814D}" destId="{5A839A77-7ABE-4577-868F-CD124EEC0A56}" srcOrd="0" destOrd="0" presId="urn:microsoft.com/office/officeart/2005/8/layout/chart3"/>
    <dgm:cxn modelId="{C015CD9B-C4FC-4164-84AA-1E208545E1E9}" type="presOf" srcId="{73991F34-3D1B-4BD8-9141-9F77545DC9A3}" destId="{D6BE0A35-9D75-4D57-95EF-321F558818F7}" srcOrd="1" destOrd="0" presId="urn:microsoft.com/office/officeart/2005/8/layout/chart3"/>
    <dgm:cxn modelId="{488695A9-F0A1-4BD6-9201-668C52493DAC}" type="presOf" srcId="{13207B04-A1F1-4B5C-93E3-619C79550A26}" destId="{D447DE46-A121-40F9-AD16-E0DFE6122F2A}" srcOrd="0" destOrd="0" presId="urn:microsoft.com/office/officeart/2005/8/layout/chart3"/>
    <dgm:cxn modelId="{E451D5E9-AE82-49B2-B008-BBC7561F4152}" type="presOf" srcId="{BA60630C-E99D-4492-BDCF-F5B43F6ECBD3}" destId="{27B7D751-2164-4E09-9EA0-E683541333E6}" srcOrd="1" destOrd="0" presId="urn:microsoft.com/office/officeart/2005/8/layout/chart3"/>
    <dgm:cxn modelId="{8238DDEE-A100-437E-9A56-81D0BD9437C2}" type="presOf" srcId="{BA60630C-E99D-4492-BDCF-F5B43F6ECBD3}" destId="{69BE154B-ACD8-42BB-ACF7-CB6CDC489960}" srcOrd="0" destOrd="0" presId="urn:microsoft.com/office/officeart/2005/8/layout/chart3"/>
    <dgm:cxn modelId="{5CA31117-5795-47D5-93EB-63552CAAFB35}" type="presParOf" srcId="{5A839A77-7ABE-4577-868F-CD124EEC0A56}" destId="{D447DE46-A121-40F9-AD16-E0DFE6122F2A}" srcOrd="0" destOrd="0" presId="urn:microsoft.com/office/officeart/2005/8/layout/chart3"/>
    <dgm:cxn modelId="{94D49327-FE73-4162-A805-1A3F95754244}" type="presParOf" srcId="{5A839A77-7ABE-4577-868F-CD124EEC0A56}" destId="{F3A4D213-F05C-4BFD-88FA-471113077162}" srcOrd="1" destOrd="0" presId="urn:microsoft.com/office/officeart/2005/8/layout/chart3"/>
    <dgm:cxn modelId="{E22073D4-8989-4EBA-98CC-8414D771E8A1}" type="presParOf" srcId="{5A839A77-7ABE-4577-868F-CD124EEC0A56}" destId="{69BE154B-ACD8-42BB-ACF7-CB6CDC489960}" srcOrd="2" destOrd="0" presId="urn:microsoft.com/office/officeart/2005/8/layout/chart3"/>
    <dgm:cxn modelId="{0FB9B54F-4658-4477-B065-232C193B3B6D}" type="presParOf" srcId="{5A839A77-7ABE-4577-868F-CD124EEC0A56}" destId="{27B7D751-2164-4E09-9EA0-E683541333E6}" srcOrd="3" destOrd="0" presId="urn:microsoft.com/office/officeart/2005/8/layout/chart3"/>
    <dgm:cxn modelId="{5A097D42-E0D3-4907-9ACF-E19263953C07}" type="presParOf" srcId="{5A839A77-7ABE-4577-868F-CD124EEC0A56}" destId="{C39CD2DD-E8F1-44AD-932C-1F56728EF64C}" srcOrd="4" destOrd="0" presId="urn:microsoft.com/office/officeart/2005/8/layout/chart3"/>
    <dgm:cxn modelId="{0AC2D993-5891-4E51-9AFD-3D2BFCA6F79C}" type="presParOf" srcId="{5A839A77-7ABE-4577-868F-CD124EEC0A56}" destId="{D6BE0A35-9D75-4D57-95EF-321F558818F7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7DE46-A121-40F9-AD16-E0DFE6122F2A}">
      <dsp:nvSpPr>
        <dsp:cNvPr id="0" name=""/>
        <dsp:cNvSpPr/>
      </dsp:nvSpPr>
      <dsp:spPr>
        <a:xfrm>
          <a:off x="1693873" y="548832"/>
          <a:ext cx="3914369" cy="3798504"/>
        </a:xfrm>
        <a:prstGeom prst="pie">
          <a:avLst>
            <a:gd name="adj1" fmla="val 16200000"/>
            <a:gd name="adj2" fmla="val 1800000"/>
          </a:avLst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  </a:t>
          </a:r>
        </a:p>
      </dsp:txBody>
      <dsp:txXfrm>
        <a:off x="3822079" y="1249746"/>
        <a:ext cx="1328089" cy="1266168"/>
      </dsp:txXfrm>
    </dsp:sp>
    <dsp:sp modelId="{69BE154B-ACD8-42BB-ACF7-CB6CDC489960}">
      <dsp:nvSpPr>
        <dsp:cNvPr id="0" name=""/>
        <dsp:cNvSpPr/>
      </dsp:nvSpPr>
      <dsp:spPr>
        <a:xfrm>
          <a:off x="1640314" y="729194"/>
          <a:ext cx="3983771" cy="3611358"/>
        </a:xfrm>
        <a:prstGeom prst="pie">
          <a:avLst>
            <a:gd name="adj1" fmla="val 1800000"/>
            <a:gd name="adj2" fmla="val 9000000"/>
          </a:avLst>
        </a:prstGeom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  </a:t>
          </a:r>
        </a:p>
      </dsp:txBody>
      <dsp:txXfrm>
        <a:off x="2731109" y="3007789"/>
        <a:ext cx="1802182" cy="1117801"/>
      </dsp:txXfrm>
    </dsp:sp>
    <dsp:sp modelId="{C39CD2DD-E8F1-44AD-932C-1F56728EF64C}">
      <dsp:nvSpPr>
        <dsp:cNvPr id="0" name=""/>
        <dsp:cNvSpPr/>
      </dsp:nvSpPr>
      <dsp:spPr>
        <a:xfrm>
          <a:off x="1573653" y="563890"/>
          <a:ext cx="4030822" cy="3781868"/>
        </a:xfrm>
        <a:prstGeom prst="pie">
          <a:avLst>
            <a:gd name="adj1" fmla="val 9000000"/>
            <a:gd name="adj2" fmla="val 16200000"/>
          </a:avLst>
        </a:prstGeom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4000" r="-6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  </a:t>
          </a:r>
        </a:p>
      </dsp:txBody>
      <dsp:txXfrm>
        <a:off x="2005527" y="1306757"/>
        <a:ext cx="1367600" cy="12606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0BA3E945-AC52-BA57-1507-0C4FD9F7D3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4797AB3-F503-0AE3-0922-1540A1CCEA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C2A95-F525-4FE2-8398-FC48905E87EC}" type="datetimeFigureOut">
              <a:rPr lang="it-IT" smtClean="0"/>
              <a:t>04/07/2023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52DF078-2C9D-73D6-2A8C-93F7CCA966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035155D-3A47-7E96-5CDE-289175E2EA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50DF5-6A19-46A1-96EF-B8097C1C81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87401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2T15:30:05.26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6032 0,'2583'0,"-11162"0,8544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2T17:07:51.71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1 278,'264'-264,"-250"250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2T17:08:06.40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1,'266'266,"-257"-257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2T17:08:06.401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1 278,'264'-264,"-250"250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2T20:29:48.39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917 1,'-916'0,"6117"0,-5156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2T20:29:58.83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189 1,'1818'0,"-3825"0,6939 0,-5018 0,67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2T20:30:09.65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1,'5244'0,"-5200"0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2T20:37:17.34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6951 1,'-6921'6921,"6891"-6892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2T20:37:41.4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1,'6950'6950,"-7097"-7098,118 120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2T15:30:14.47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2473 0,'10821'0,"-24058"0,13181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2T22:18:12.64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1,'6372'0,"-6334"0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2T17:05:43.82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1,'2680'0,"-2646"0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2T17:05:46.43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1,'2673'0,"-2633"0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2T17:05:54.54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1,'2621'0,"-2596"0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2T17:06:57.295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1 278,'264'-264,"-250"250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2T17:07:14.35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1,'266'266,"-257"-257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2T17:07:36.305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1,'266'266,"-257"-257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FD98F-B698-4237-BCA7-469A112D5795}" type="datetimeFigureOut">
              <a:rPr lang="it-IT" smtClean="0"/>
              <a:t>04/07/2023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3CB95-0B54-4C1A-9EBF-00C1AF48D59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712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3CB95-0B54-4C1A-9EBF-00C1AF48D591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1505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3CB95-0B54-4C1A-9EBF-00C1AF48D591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9882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3CB95-0B54-4C1A-9EBF-00C1AF48D591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9431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3CB95-0B54-4C1A-9EBF-00C1AF48D59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2356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3CB95-0B54-4C1A-9EBF-00C1AF48D591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796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A75E-1442-40FC-AA2D-2D3A18E53D28}" type="datetimeFigureOut">
              <a:rPr lang="it-IT" smtClean="0"/>
              <a:t>04/07/2023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045E-2DD5-494A-B3E9-CAEB30540A46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395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A75E-1442-40FC-AA2D-2D3A18E53D28}" type="datetimeFigureOut">
              <a:rPr lang="it-IT" smtClean="0"/>
              <a:t>04/07/2023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045E-2DD5-494A-B3E9-CAEB30540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8703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A75E-1442-40FC-AA2D-2D3A18E53D28}" type="datetimeFigureOut">
              <a:rPr lang="it-IT" smtClean="0"/>
              <a:t>04/07/2023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045E-2DD5-494A-B3E9-CAEB30540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50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A75E-1442-40FC-AA2D-2D3A18E53D28}" type="datetimeFigureOut">
              <a:rPr lang="it-IT" smtClean="0"/>
              <a:t>04/07/2023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045E-2DD5-494A-B3E9-CAEB30540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2618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A75E-1442-40FC-AA2D-2D3A18E53D28}" type="datetimeFigureOut">
              <a:rPr lang="it-IT" smtClean="0"/>
              <a:t>04/07/2023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045E-2DD5-494A-B3E9-CAEB30540A46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277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A75E-1442-40FC-AA2D-2D3A18E53D28}" type="datetimeFigureOut">
              <a:rPr lang="it-IT" smtClean="0"/>
              <a:t>04/07/2023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045E-2DD5-494A-B3E9-CAEB30540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4674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A75E-1442-40FC-AA2D-2D3A18E53D28}" type="datetimeFigureOut">
              <a:rPr lang="it-IT" smtClean="0"/>
              <a:t>04/07/2023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045E-2DD5-494A-B3E9-CAEB30540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2323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A75E-1442-40FC-AA2D-2D3A18E53D28}" type="datetimeFigureOut">
              <a:rPr lang="it-IT" smtClean="0"/>
              <a:t>04/07/2023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045E-2DD5-494A-B3E9-CAEB30540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3758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A75E-1442-40FC-AA2D-2D3A18E53D28}" type="datetimeFigureOut">
              <a:rPr lang="it-IT" smtClean="0"/>
              <a:t>04/07/2023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045E-2DD5-494A-B3E9-CAEB30540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0963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EFAA75E-1442-40FC-AA2D-2D3A18E53D28}" type="datetimeFigureOut">
              <a:rPr lang="it-IT" smtClean="0"/>
              <a:t>04/07/2023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3D045E-2DD5-494A-B3E9-CAEB30540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2990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A75E-1442-40FC-AA2D-2D3A18E53D28}" type="datetimeFigureOut">
              <a:rPr lang="it-IT" smtClean="0"/>
              <a:t>04/07/2023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045E-2DD5-494A-B3E9-CAEB30540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203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FAA75E-1442-40FC-AA2D-2D3A18E53D28}" type="datetimeFigureOut">
              <a:rPr lang="it-IT" smtClean="0"/>
              <a:t>04/07/2023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83D045E-2DD5-494A-B3E9-CAEB30540A46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6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11" Type="http://schemas.openxmlformats.org/officeDocument/2006/relationships/image" Target="../media/image32.png"/><Relationship Id="rId5" Type="http://schemas.microsoft.com/office/2007/relationships/hdphoto" Target="../media/hdphoto1.wdp"/><Relationship Id="rId15" Type="http://schemas.openxmlformats.org/officeDocument/2006/relationships/image" Target="../media/image36.png"/><Relationship Id="rId10" Type="http://schemas.openxmlformats.org/officeDocument/2006/relationships/image" Target="../media/image32.svg"/><Relationship Id="rId19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6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12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2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Relationship Id="rId14" Type="http://schemas.openxmlformats.org/officeDocument/2006/relationships/customXml" Target="../ink/ink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8.png"/><Relationship Id="rId4" Type="http://schemas.openxmlformats.org/officeDocument/2006/relationships/image" Target="../media/image65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70.png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" Type="http://schemas.openxmlformats.org/officeDocument/2006/relationships/image" Target="../media/image2.png"/><Relationship Id="rId21" Type="http://schemas.openxmlformats.org/officeDocument/2006/relationships/image" Target="../media/image73.png"/><Relationship Id="rId7" Type="http://schemas.openxmlformats.org/officeDocument/2006/relationships/image" Target="../media/image68.png"/><Relationship Id="rId12" Type="http://schemas.openxmlformats.org/officeDocument/2006/relationships/customXml" Target="../ink/ink7.xml"/><Relationship Id="rId17" Type="http://schemas.openxmlformats.org/officeDocument/2006/relationships/customXml" Target="../ink/ink10.xml"/><Relationship Id="rId25" Type="http://schemas.openxmlformats.org/officeDocument/2006/relationships/image" Target="../media/image75.png"/><Relationship Id="rId2" Type="http://schemas.openxmlformats.org/officeDocument/2006/relationships/image" Target="../media/image3.png"/><Relationship Id="rId16" Type="http://schemas.openxmlformats.org/officeDocument/2006/relationships/customXml" Target="../ink/ink9.xml"/><Relationship Id="rId20" Type="http://schemas.openxmlformats.org/officeDocument/2006/relationships/image" Target="../media/image72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11" Type="http://schemas.openxmlformats.org/officeDocument/2006/relationships/image" Target="../media/image7.jpeg"/><Relationship Id="rId24" Type="http://schemas.openxmlformats.org/officeDocument/2006/relationships/customXml" Target="../ink/ink14.xml"/><Relationship Id="rId5" Type="http://schemas.openxmlformats.org/officeDocument/2006/relationships/image" Target="../media/image67.png"/><Relationship Id="rId15" Type="http://schemas.openxmlformats.org/officeDocument/2006/relationships/image" Target="../media/image71.png"/><Relationship Id="rId23" Type="http://schemas.openxmlformats.org/officeDocument/2006/relationships/image" Target="../media/image74.png"/><Relationship Id="rId28" Type="http://schemas.openxmlformats.org/officeDocument/2006/relationships/customXml" Target="../ink/ink16.xml"/><Relationship Id="rId10" Type="http://schemas.openxmlformats.org/officeDocument/2006/relationships/image" Target="../media/image69.png"/><Relationship Id="rId19" Type="http://schemas.openxmlformats.org/officeDocument/2006/relationships/customXml" Target="../ink/ink12.xml"/><Relationship Id="rId31" Type="http://schemas.openxmlformats.org/officeDocument/2006/relationships/image" Target="../media/image78.png"/><Relationship Id="rId4" Type="http://schemas.microsoft.com/office/2007/relationships/hdphoto" Target="../media/hdphoto1.wdp"/><Relationship Id="rId9" Type="http://schemas.openxmlformats.org/officeDocument/2006/relationships/customXml" Target="../ink/ink6.xml"/><Relationship Id="rId14" Type="http://schemas.openxmlformats.org/officeDocument/2006/relationships/customXml" Target="../ink/ink8.xml"/><Relationship Id="rId22" Type="http://schemas.openxmlformats.org/officeDocument/2006/relationships/customXml" Target="../ink/ink13.xml"/><Relationship Id="rId27" Type="http://schemas.openxmlformats.org/officeDocument/2006/relationships/image" Target="../media/image76.png"/><Relationship Id="rId30" Type="http://schemas.openxmlformats.org/officeDocument/2006/relationships/customXml" Target="../ink/ink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10" Type="http://schemas.microsoft.com/office/2007/relationships/hdphoto" Target="../media/hdphoto1.wdp"/><Relationship Id="rId4" Type="http://schemas.openxmlformats.org/officeDocument/2006/relationships/image" Target="../media/image80.png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microsoft.com/office/2007/relationships/hdphoto" Target="../media/hdphoto1.wdp"/><Relationship Id="rId7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0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98.png"/><Relationship Id="rId26" Type="http://schemas.microsoft.com/office/2007/relationships/hdphoto" Target="../media/hdphoto5.wdp"/><Relationship Id="rId3" Type="http://schemas.microsoft.com/office/2007/relationships/media" Target="../media/media3.mp4"/><Relationship Id="rId21" Type="http://schemas.openxmlformats.org/officeDocument/2006/relationships/image" Target="../media/image101.png"/><Relationship Id="rId7" Type="http://schemas.microsoft.com/office/2007/relationships/media" Target="../media/media5.mp4"/><Relationship Id="rId12" Type="http://schemas.openxmlformats.org/officeDocument/2006/relationships/video" Target="../media/media7.mp4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2" Type="http://schemas.openxmlformats.org/officeDocument/2006/relationships/video" Target="../media/media2.mp4"/><Relationship Id="rId16" Type="http://schemas.openxmlformats.org/officeDocument/2006/relationships/image" Target="../media/image3.png"/><Relationship Id="rId20" Type="http://schemas.openxmlformats.org/officeDocument/2006/relationships/image" Target="../media/image100.png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microsoft.com/office/2007/relationships/media" Target="../media/media7.mp4"/><Relationship Id="rId24" Type="http://schemas.openxmlformats.org/officeDocument/2006/relationships/image" Target="../media/image104.svg"/><Relationship Id="rId5" Type="http://schemas.microsoft.com/office/2007/relationships/media" Target="../media/media4.mp4"/><Relationship Id="rId15" Type="http://schemas.microsoft.com/office/2007/relationships/hdphoto" Target="../media/hdphoto1.wdp"/><Relationship Id="rId23" Type="http://schemas.openxmlformats.org/officeDocument/2006/relationships/image" Target="../media/image103.png"/><Relationship Id="rId10" Type="http://schemas.openxmlformats.org/officeDocument/2006/relationships/video" Target="../media/media6.mp4"/><Relationship Id="rId19" Type="http://schemas.openxmlformats.org/officeDocument/2006/relationships/image" Target="../media/image99.png"/><Relationship Id="rId4" Type="http://schemas.openxmlformats.org/officeDocument/2006/relationships/video" Target="../media/media3.mp4"/><Relationship Id="rId9" Type="http://schemas.microsoft.com/office/2007/relationships/media" Target="../media/media6.mp4"/><Relationship Id="rId14" Type="http://schemas.openxmlformats.org/officeDocument/2006/relationships/image" Target="../media/image2.png"/><Relationship Id="rId22" Type="http://schemas.openxmlformats.org/officeDocument/2006/relationships/image" Target="../media/image102.jpeg"/><Relationship Id="rId27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t.mathworks.com/help/images/" TargetMode="External"/><Relationship Id="rId5" Type="http://schemas.openxmlformats.org/officeDocument/2006/relationships/hyperlink" Target="https://github.com/ValentinaGiannotti/Pac-Man-" TargetMode="Externa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10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f pacman - HD wallpaper | Pxfuel">
            <a:extLst>
              <a:ext uri="{FF2B5EF4-FFF2-40B4-BE49-F238E27FC236}">
                <a16:creationId xmlns:a16="http://schemas.microsoft.com/office/drawing/2014/main" id="{0FB920BC-AB8C-FD64-20D9-B6C83CF27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4516325" y="5734983"/>
            <a:ext cx="3159341" cy="1776800"/>
          </a:xfrm>
          <a:prstGeom prst="rect">
            <a:avLst/>
          </a:prstGeom>
          <a:noFill/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29D1618-7AA9-877F-BF11-1DB028FA6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DA45DB4-7FF4-44E7-5B17-8634DEDF3144}"/>
              </a:ext>
            </a:extLst>
          </p:cNvPr>
          <p:cNvSpPr txBox="1"/>
          <p:nvPr/>
        </p:nvSpPr>
        <p:spPr>
          <a:xfrm>
            <a:off x="1" y="0"/>
            <a:ext cx="12192000" cy="530912"/>
          </a:xfrm>
          <a:prstGeom prst="rect">
            <a:avLst/>
          </a:prstGeom>
          <a:solidFill>
            <a:srgbClr val="991834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Pac-Man vs. </a:t>
            </a:r>
            <a:r>
              <a:rPr lang="en-US" sz="2800" b="0" i="0" err="1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Matlab</a:t>
            </a:r>
            <a:endParaRPr lang="it-IT" sz="2800">
              <a:solidFill>
                <a:srgbClr val="F2A94E"/>
              </a:solidFill>
            </a:endParaRPr>
          </a:p>
        </p:txBody>
      </p:sp>
      <p:pic>
        <p:nvPicPr>
          <p:cNvPr id="7" name="Picture 4" descr="Video Games, Ghosts, Pac Man, Simple Background, Red Background -, Pacman  Ghost HD wallpaper | Pxfuel">
            <a:extLst>
              <a:ext uri="{FF2B5EF4-FFF2-40B4-BE49-F238E27FC236}">
                <a16:creationId xmlns:a16="http://schemas.microsoft.com/office/drawing/2014/main" id="{8FCEAB44-7C54-123C-1FC9-AECF1B948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06" r="2" b="2"/>
          <a:stretch/>
        </p:blipFill>
        <p:spPr bwMode="auto">
          <a:xfrm>
            <a:off x="1526086" y="357643"/>
            <a:ext cx="9320802" cy="3943453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  <a:solidFill>
            <a:srgbClr val="991834"/>
          </a:solidFill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662D20-F33B-6978-9B78-9FC9A8DFA8D7}"/>
              </a:ext>
            </a:extLst>
          </p:cNvPr>
          <p:cNvSpPr txBox="1"/>
          <p:nvPr/>
        </p:nvSpPr>
        <p:spPr>
          <a:xfrm>
            <a:off x="2459053" y="4386542"/>
            <a:ext cx="72738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>
                <a:solidFill>
                  <a:srgbClr val="A50021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2800" b="1">
              <a:solidFill>
                <a:srgbClr val="A50021"/>
              </a:solidFill>
              <a:latin typeface="Gill Sans Nova" panose="020B06020201040202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A011F10-899F-B4D6-4DB2-5A82DEC256BB}"/>
              </a:ext>
            </a:extLst>
          </p:cNvPr>
          <p:cNvSpPr txBox="1"/>
          <p:nvPr/>
        </p:nvSpPr>
        <p:spPr>
          <a:xfrm>
            <a:off x="1638514" y="5205320"/>
            <a:ext cx="8914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>
                <a:effectLst/>
                <a:latin typeface="Gill Sans Nova" panose="020B0602020104020203" pitchFamily="34" charset="0"/>
              </a:rPr>
              <a:t>Identification and Optimal Control project– Professor Glielmo Luigi  </a:t>
            </a:r>
          </a:p>
          <a:p>
            <a:pPr algn="ctr"/>
            <a:r>
              <a:rPr lang="en-US" b="1">
                <a:latin typeface="Gill Sans Nova" panose="020B0602020104020203" pitchFamily="34" charset="0"/>
              </a:rPr>
              <a:t>Gargiulo Antonio – Giannotti Valentina – Grimaldi Emmanuel – Morghen Andrea</a:t>
            </a:r>
          </a:p>
          <a:p>
            <a:pPr algn="ctr"/>
            <a:r>
              <a:rPr lang="en-US" b="1" i="0">
                <a:effectLst/>
                <a:latin typeface="Gill Sans Nova" panose="020B0602020104020203" pitchFamily="34" charset="0"/>
              </a:rPr>
              <a:t> University of Naples Federico II – 6 July 2023</a:t>
            </a:r>
            <a:endParaRPr lang="it-IT" b="1">
              <a:latin typeface="Gill Sans Nova" panose="020B06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58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F1A72E4-09B4-CFBE-4632-837408EC0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FE8A053-A6E1-1C85-96BD-D7D223794C8E}"/>
              </a:ext>
            </a:extLst>
          </p:cNvPr>
          <p:cNvSpPr txBox="1"/>
          <p:nvPr/>
        </p:nvSpPr>
        <p:spPr>
          <a:xfrm>
            <a:off x="1" y="0"/>
            <a:ext cx="12192000" cy="530912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>
                <a:solidFill>
                  <a:srgbClr val="F2A94E"/>
                </a:solidFill>
                <a:ea typeface="+mn-lt"/>
                <a:cs typeface="+mn-lt"/>
              </a:rPr>
              <a:t>ALTERNATIVE GHOST MODEL</a:t>
            </a:r>
            <a:endParaRPr lang="it-IT">
              <a:solidFill>
                <a:srgbClr val="F2A94E"/>
              </a:solidFill>
            </a:endParaRPr>
          </a:p>
        </p:txBody>
      </p:sp>
      <p:pic>
        <p:nvPicPr>
          <p:cNvPr id="24" name="Picture 2" descr="Of pacman - HD wallpaper | Pxfuel">
            <a:extLst>
              <a:ext uri="{FF2B5EF4-FFF2-40B4-BE49-F238E27FC236}">
                <a16:creationId xmlns:a16="http://schemas.microsoft.com/office/drawing/2014/main" id="{E26C438D-D7C2-73BB-42E8-843EA23A8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D928B0D-CF60-5B2A-8B1F-A95446B28946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E72BD77-2B54-C497-69FD-C92D7D6F906D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9</a:t>
            </a: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85F57410-4268-ECC8-E595-7CDC8B7A3B4C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128B5E94-23DE-859E-3625-DDA94C564044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6A18CD6-0695-5C7C-73B6-876763D76256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8CA8E0A4-87B6-D2EA-8E70-D12A303872A8}"/>
                  </a:ext>
                </a:extLst>
              </p:cNvPr>
              <p:cNvSpPr txBox="1"/>
              <p:nvPr/>
            </p:nvSpPr>
            <p:spPr>
              <a:xfrm>
                <a:off x="70380" y="519067"/>
                <a:ext cx="1142058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A possible alternative and more aggressive model for the ghost might be inspired by the predator-prey model.</a:t>
                </a:r>
              </a:p>
              <a:p>
                <a:r>
                  <a:rPr lang="en-US"/>
                  <a:t>A well-known example is the Markov chain of the fly and the spider:  they move along a straight line in unit increments.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The spider always moves towards the fly by one unit.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The fly: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/>
                  <a:t>moves towards the spider by one unit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/>
                  <a:t>moves away from the spider by one unit with probability</a:t>
                </a:r>
                <a:r>
                  <a:rPr lang="it-IT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/>
                  <a:t>stays at its current location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.  </a:t>
                </a:r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8CA8E0A4-87B6-D2EA-8E70-D12A30387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0" y="519067"/>
                <a:ext cx="11420580" cy="2308324"/>
              </a:xfrm>
              <a:prstGeom prst="rect">
                <a:avLst/>
              </a:prstGeom>
              <a:blipFill>
                <a:blip r:embed="rId6"/>
                <a:stretch>
                  <a:fillRect l="-481" t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57CD7D8C-61F1-5F8A-BE7C-116A3FB27C13}"/>
              </a:ext>
            </a:extLst>
          </p:cNvPr>
          <p:cNvSpPr txBox="1"/>
          <p:nvPr/>
        </p:nvSpPr>
        <p:spPr>
          <a:xfrm>
            <a:off x="-402300" y="2518695"/>
            <a:ext cx="11044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/>
              <a:t>When the spider and the fly land in the same position or cross over each other, the spider captures the fly.</a:t>
            </a:r>
            <a:br>
              <a:rPr lang="en-US"/>
            </a:br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A59019-4DD9-98EA-C838-40D214AF1E6C}"/>
              </a:ext>
            </a:extLst>
          </p:cNvPr>
          <p:cNvSpPr txBox="1"/>
          <p:nvPr/>
        </p:nvSpPr>
        <p:spPr>
          <a:xfrm>
            <a:off x="-403717" y="3450123"/>
            <a:ext cx="81050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A50021"/>
                </a:solidFill>
              </a:rPr>
              <a:t>IN PAC-MAN</a:t>
            </a:r>
          </a:p>
          <a:p>
            <a:pPr lvl="1"/>
            <a:r>
              <a:rPr lang="en-US" dirty="0"/>
              <a:t>The idea can be replaced with the ghost acting as predator (spider) and </a:t>
            </a:r>
            <a:r>
              <a:rPr lang="en-US" dirty="0" err="1"/>
              <a:t>pacman</a:t>
            </a:r>
            <a:r>
              <a:rPr lang="en-US" dirty="0"/>
              <a:t> (who has uncertain movement compared to the ghost) acting as prey (fly). This allows us to implement a more aggressive ghost policy than the stochastic position (from his point of view) of Pac-Man.</a:t>
            </a:r>
          </a:p>
          <a:p>
            <a:pPr lvl="1"/>
            <a:r>
              <a:rPr lang="en-US" dirty="0"/>
              <a:t>The idea could also be turned around by providing for the use of power-up for Pac-Man.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1026" name="Picture 2" descr="Stock Vector - mosca">
            <a:extLst>
              <a:ext uri="{FF2B5EF4-FFF2-40B4-BE49-F238E27FC236}">
                <a16:creationId xmlns:a16="http://schemas.microsoft.com/office/drawing/2014/main" id="{9A609250-67D4-A66E-237F-B0A6457A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114" y="1099388"/>
            <a:ext cx="530912" cy="53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uppo 57">
            <a:extLst>
              <a:ext uri="{FF2B5EF4-FFF2-40B4-BE49-F238E27FC236}">
                <a16:creationId xmlns:a16="http://schemas.microsoft.com/office/drawing/2014/main" id="{11CF86B8-4CE8-25BD-D79A-BD573FEE4383}"/>
              </a:ext>
            </a:extLst>
          </p:cNvPr>
          <p:cNvGrpSpPr/>
          <p:nvPr/>
        </p:nvGrpSpPr>
        <p:grpSpPr>
          <a:xfrm>
            <a:off x="8402320" y="1252713"/>
            <a:ext cx="2953205" cy="1962320"/>
            <a:chOff x="8402320" y="1252713"/>
            <a:chExt cx="2953205" cy="1962320"/>
          </a:xfrm>
        </p:grpSpPr>
        <p:sp>
          <p:nvSpPr>
            <p:cNvPr id="11" name="Connettore 10">
              <a:extLst>
                <a:ext uri="{FF2B5EF4-FFF2-40B4-BE49-F238E27FC236}">
                  <a16:creationId xmlns:a16="http://schemas.microsoft.com/office/drawing/2014/main" id="{42B2E85E-6BA3-10F8-4216-F35F0F4E961D}"/>
                </a:ext>
              </a:extLst>
            </p:cNvPr>
            <p:cNvSpPr/>
            <p:nvPr/>
          </p:nvSpPr>
          <p:spPr>
            <a:xfrm>
              <a:off x="8516425" y="1838410"/>
              <a:ext cx="416689" cy="44519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/>
                <a:t>1</a:t>
              </a:r>
            </a:p>
          </p:txBody>
        </p:sp>
        <p:sp>
          <p:nvSpPr>
            <p:cNvPr id="12" name="Connettore 11">
              <a:extLst>
                <a:ext uri="{FF2B5EF4-FFF2-40B4-BE49-F238E27FC236}">
                  <a16:creationId xmlns:a16="http://schemas.microsoft.com/office/drawing/2014/main" id="{18FCA318-8A90-5BE3-64DD-053D1F7FA2CD}"/>
                </a:ext>
              </a:extLst>
            </p:cNvPr>
            <p:cNvSpPr/>
            <p:nvPr/>
          </p:nvSpPr>
          <p:spPr>
            <a:xfrm>
              <a:off x="9003494" y="1845223"/>
              <a:ext cx="416689" cy="44519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/>
                <a:t>2</a:t>
              </a:r>
            </a:p>
          </p:txBody>
        </p:sp>
        <p:sp>
          <p:nvSpPr>
            <p:cNvPr id="14" name="Connettore 13">
              <a:extLst>
                <a:ext uri="{FF2B5EF4-FFF2-40B4-BE49-F238E27FC236}">
                  <a16:creationId xmlns:a16="http://schemas.microsoft.com/office/drawing/2014/main" id="{08E873DF-AE10-8A59-C487-0D5B5150F580}"/>
                </a:ext>
              </a:extLst>
            </p:cNvPr>
            <p:cNvSpPr/>
            <p:nvPr/>
          </p:nvSpPr>
          <p:spPr>
            <a:xfrm>
              <a:off x="9490562" y="1847901"/>
              <a:ext cx="416689" cy="44519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/>
                <a:t>3</a:t>
              </a:r>
            </a:p>
          </p:txBody>
        </p:sp>
        <p:sp>
          <p:nvSpPr>
            <p:cNvPr id="15" name="Connettore 14">
              <a:extLst>
                <a:ext uri="{FF2B5EF4-FFF2-40B4-BE49-F238E27FC236}">
                  <a16:creationId xmlns:a16="http://schemas.microsoft.com/office/drawing/2014/main" id="{4C762E19-D79F-71D7-FEFE-5312821AAD38}"/>
                </a:ext>
              </a:extLst>
            </p:cNvPr>
            <p:cNvSpPr/>
            <p:nvPr/>
          </p:nvSpPr>
          <p:spPr>
            <a:xfrm>
              <a:off x="9954481" y="1845779"/>
              <a:ext cx="416689" cy="44519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/>
                <a:t>4</a:t>
              </a:r>
            </a:p>
          </p:txBody>
        </p:sp>
        <p:sp>
          <p:nvSpPr>
            <p:cNvPr id="20" name="Connettore 19">
              <a:extLst>
                <a:ext uri="{FF2B5EF4-FFF2-40B4-BE49-F238E27FC236}">
                  <a16:creationId xmlns:a16="http://schemas.microsoft.com/office/drawing/2014/main" id="{373183F1-27C5-FC4D-F0A3-1EF6CE4E1812}"/>
                </a:ext>
              </a:extLst>
            </p:cNvPr>
            <p:cNvSpPr/>
            <p:nvPr/>
          </p:nvSpPr>
          <p:spPr>
            <a:xfrm>
              <a:off x="10430970" y="1845779"/>
              <a:ext cx="416689" cy="44519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/>
                <a:t>5</a:t>
              </a:r>
            </a:p>
          </p:txBody>
        </p:sp>
        <p:sp>
          <p:nvSpPr>
            <p:cNvPr id="21" name="Connettore 20">
              <a:extLst>
                <a:ext uri="{FF2B5EF4-FFF2-40B4-BE49-F238E27FC236}">
                  <a16:creationId xmlns:a16="http://schemas.microsoft.com/office/drawing/2014/main" id="{7B4E1522-A439-2BF6-D20F-3588822BBF7B}"/>
                </a:ext>
              </a:extLst>
            </p:cNvPr>
            <p:cNvSpPr/>
            <p:nvPr/>
          </p:nvSpPr>
          <p:spPr>
            <a:xfrm>
              <a:off x="10918039" y="1845779"/>
              <a:ext cx="416689" cy="44519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/>
                <a:t>6</a:t>
              </a:r>
            </a:p>
          </p:txBody>
        </p:sp>
        <p:pic>
          <p:nvPicPr>
            <p:cNvPr id="30" name="Elemento grafico 29" descr="Ragno con riempimento a tinta unita">
              <a:extLst>
                <a:ext uri="{FF2B5EF4-FFF2-40B4-BE49-F238E27FC236}">
                  <a16:creationId xmlns:a16="http://schemas.microsoft.com/office/drawing/2014/main" id="{2CA68B4F-FD0E-80C9-F6A5-F4B61B61B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45938" y="2283605"/>
              <a:ext cx="409587" cy="409587"/>
            </a:xfrm>
            <a:prstGeom prst="rect">
              <a:avLst/>
            </a:prstGeom>
          </p:spPr>
        </p:pic>
        <p:cxnSp>
          <p:nvCxnSpPr>
            <p:cNvPr id="33" name="Connettore curvo 32">
              <a:extLst>
                <a:ext uri="{FF2B5EF4-FFF2-40B4-BE49-F238E27FC236}">
                  <a16:creationId xmlns:a16="http://schemas.microsoft.com/office/drawing/2014/main" id="{04D33B7E-E546-D400-C7F9-1B50843D4819}"/>
                </a:ext>
              </a:extLst>
            </p:cNvPr>
            <p:cNvCxnSpPr>
              <a:stCxn id="30" idx="2"/>
              <a:endCxn id="20" idx="4"/>
            </p:cNvCxnSpPr>
            <p:nvPr/>
          </p:nvCxnSpPr>
          <p:spPr>
            <a:xfrm rot="5400000" flipH="1">
              <a:off x="10693915" y="2236375"/>
              <a:ext cx="402218" cy="511417"/>
            </a:xfrm>
            <a:prstGeom prst="curvedConnector3">
              <a:avLst>
                <a:gd name="adj1" fmla="val -5683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sellaDiTesto 34">
                  <a:extLst>
                    <a:ext uri="{FF2B5EF4-FFF2-40B4-BE49-F238E27FC236}">
                      <a16:creationId xmlns:a16="http://schemas.microsoft.com/office/drawing/2014/main" id="{4AE6A2F6-615F-72DD-443A-E292D0B5ABD8}"/>
                    </a:ext>
                  </a:extLst>
                </p:cNvPr>
                <p:cNvSpPr txBox="1"/>
                <p:nvPr/>
              </p:nvSpPr>
              <p:spPr>
                <a:xfrm>
                  <a:off x="10677151" y="2845701"/>
                  <a:ext cx="3862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35" name="CasellaDiTesto 34">
                  <a:extLst>
                    <a:ext uri="{FF2B5EF4-FFF2-40B4-BE49-F238E27FC236}">
                      <a16:creationId xmlns:a16="http://schemas.microsoft.com/office/drawing/2014/main" id="{4AE6A2F6-615F-72DD-443A-E292D0B5A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77151" y="2845701"/>
                  <a:ext cx="38627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6C8D09F8-E5BF-4F87-C2E6-ABE6FB153F6D}"/>
                </a:ext>
              </a:extLst>
            </p:cNvPr>
            <p:cNvCxnSpPr>
              <a:cxnSpLocks/>
              <a:stCxn id="1026" idx="3"/>
            </p:cNvCxnSpPr>
            <p:nvPr/>
          </p:nvCxnSpPr>
          <p:spPr>
            <a:xfrm>
              <a:off x="9464026" y="1364844"/>
              <a:ext cx="234034" cy="41597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nettore curvo 45">
              <a:extLst>
                <a:ext uri="{FF2B5EF4-FFF2-40B4-BE49-F238E27FC236}">
                  <a16:creationId xmlns:a16="http://schemas.microsoft.com/office/drawing/2014/main" id="{7211A25B-9989-A4E9-E9A8-689AF1172627}"/>
                </a:ext>
              </a:extLst>
            </p:cNvPr>
            <p:cNvCxnSpPr>
              <a:cxnSpLocks/>
              <a:stCxn id="1026" idx="1"/>
            </p:cNvCxnSpPr>
            <p:nvPr/>
          </p:nvCxnSpPr>
          <p:spPr>
            <a:xfrm rot="10800000" flipV="1">
              <a:off x="8723928" y="1364843"/>
              <a:ext cx="209187" cy="41597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nettore 2 53">
              <a:extLst>
                <a:ext uri="{FF2B5EF4-FFF2-40B4-BE49-F238E27FC236}">
                  <a16:creationId xmlns:a16="http://schemas.microsoft.com/office/drawing/2014/main" id="{4A200FCB-8277-4909-BA6E-9A5DCD571AAE}"/>
                </a:ext>
              </a:extLst>
            </p:cNvPr>
            <p:cNvCxnSpPr>
              <a:stCxn id="1026" idx="2"/>
            </p:cNvCxnSpPr>
            <p:nvPr/>
          </p:nvCxnSpPr>
          <p:spPr>
            <a:xfrm flipH="1">
              <a:off x="9193954" y="1630300"/>
              <a:ext cx="4616" cy="150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asellaDiTesto 54">
                  <a:extLst>
                    <a:ext uri="{FF2B5EF4-FFF2-40B4-BE49-F238E27FC236}">
                      <a16:creationId xmlns:a16="http://schemas.microsoft.com/office/drawing/2014/main" id="{29E8646E-E1FA-295A-3500-561A2CC59C94}"/>
                    </a:ext>
                  </a:extLst>
                </p:cNvPr>
                <p:cNvSpPr txBox="1"/>
                <p:nvPr/>
              </p:nvSpPr>
              <p:spPr>
                <a:xfrm>
                  <a:off x="8402320" y="1320326"/>
                  <a:ext cx="296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55" name="CasellaDiTesto 54">
                  <a:extLst>
                    <a:ext uri="{FF2B5EF4-FFF2-40B4-BE49-F238E27FC236}">
                      <a16:creationId xmlns:a16="http://schemas.microsoft.com/office/drawing/2014/main" id="{29E8646E-E1FA-295A-3500-561A2CC59C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320" y="1320326"/>
                  <a:ext cx="29676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244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CasellaDiTesto 55">
                  <a:extLst>
                    <a:ext uri="{FF2B5EF4-FFF2-40B4-BE49-F238E27FC236}">
                      <a16:creationId xmlns:a16="http://schemas.microsoft.com/office/drawing/2014/main" id="{E766D3FC-C856-37B4-C588-976734884C74}"/>
                    </a:ext>
                  </a:extLst>
                </p:cNvPr>
                <p:cNvSpPr txBox="1"/>
                <p:nvPr/>
              </p:nvSpPr>
              <p:spPr>
                <a:xfrm>
                  <a:off x="9203084" y="1442395"/>
                  <a:ext cx="296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56" name="CasellaDiTesto 55">
                  <a:extLst>
                    <a:ext uri="{FF2B5EF4-FFF2-40B4-BE49-F238E27FC236}">
                      <a16:creationId xmlns:a16="http://schemas.microsoft.com/office/drawing/2014/main" id="{E766D3FC-C856-37B4-C588-976734884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3084" y="1442395"/>
                  <a:ext cx="29676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asellaDiTesto 56">
                  <a:extLst>
                    <a:ext uri="{FF2B5EF4-FFF2-40B4-BE49-F238E27FC236}">
                      <a16:creationId xmlns:a16="http://schemas.microsoft.com/office/drawing/2014/main" id="{48C4611C-7B03-5022-9DF4-4B5724813FC1}"/>
                    </a:ext>
                  </a:extLst>
                </p:cNvPr>
                <p:cNvSpPr txBox="1"/>
                <p:nvPr/>
              </p:nvSpPr>
              <p:spPr>
                <a:xfrm>
                  <a:off x="9584487" y="1252713"/>
                  <a:ext cx="296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57" name="CasellaDiTesto 56">
                  <a:extLst>
                    <a:ext uri="{FF2B5EF4-FFF2-40B4-BE49-F238E27FC236}">
                      <a16:creationId xmlns:a16="http://schemas.microsoft.com/office/drawing/2014/main" id="{48C4611C-7B03-5022-9DF4-4B5724813F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4487" y="1252713"/>
                  <a:ext cx="29676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4286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3" name="Gruppo 1042">
            <a:extLst>
              <a:ext uri="{FF2B5EF4-FFF2-40B4-BE49-F238E27FC236}">
                <a16:creationId xmlns:a16="http://schemas.microsoft.com/office/drawing/2014/main" id="{0E3F2659-22AD-2933-282C-B20F261059F5}"/>
              </a:ext>
            </a:extLst>
          </p:cNvPr>
          <p:cNvGrpSpPr/>
          <p:nvPr/>
        </p:nvGrpSpPr>
        <p:grpSpPr>
          <a:xfrm>
            <a:off x="8430788" y="3612503"/>
            <a:ext cx="2952926" cy="2081061"/>
            <a:chOff x="7658897" y="4264403"/>
            <a:chExt cx="2952926" cy="2081061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07DA5B15-1E29-7A94-A166-0D80573AB86D}"/>
                </a:ext>
              </a:extLst>
            </p:cNvPr>
            <p:cNvGrpSpPr/>
            <p:nvPr/>
          </p:nvGrpSpPr>
          <p:grpSpPr>
            <a:xfrm>
              <a:off x="7658897" y="4383144"/>
              <a:ext cx="2932408" cy="1962320"/>
              <a:chOff x="8402320" y="1252713"/>
              <a:chExt cx="2932408" cy="1962320"/>
            </a:xfrm>
          </p:grpSpPr>
          <p:sp>
            <p:nvSpPr>
              <p:cNvPr id="61" name="Connettore 60">
                <a:extLst>
                  <a:ext uri="{FF2B5EF4-FFF2-40B4-BE49-F238E27FC236}">
                    <a16:creationId xmlns:a16="http://schemas.microsoft.com/office/drawing/2014/main" id="{E634EF82-A317-0E1E-623F-C712D07F1D76}"/>
                  </a:ext>
                </a:extLst>
              </p:cNvPr>
              <p:cNvSpPr/>
              <p:nvPr/>
            </p:nvSpPr>
            <p:spPr>
              <a:xfrm>
                <a:off x="8516425" y="1838410"/>
                <a:ext cx="416689" cy="44519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/>
                  <a:t>1</a:t>
                </a:r>
              </a:p>
            </p:txBody>
          </p:sp>
          <p:sp>
            <p:nvSpPr>
              <p:cNvPr id="62" name="Connettore 61">
                <a:extLst>
                  <a:ext uri="{FF2B5EF4-FFF2-40B4-BE49-F238E27FC236}">
                    <a16:creationId xmlns:a16="http://schemas.microsoft.com/office/drawing/2014/main" id="{8C2D8112-CA31-1705-4FCB-F46ECBB9BCA2}"/>
                  </a:ext>
                </a:extLst>
              </p:cNvPr>
              <p:cNvSpPr/>
              <p:nvPr/>
            </p:nvSpPr>
            <p:spPr>
              <a:xfrm>
                <a:off x="9003494" y="1845223"/>
                <a:ext cx="416689" cy="44519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/>
                  <a:t>2</a:t>
                </a:r>
              </a:p>
            </p:txBody>
          </p:sp>
          <p:sp>
            <p:nvSpPr>
              <p:cNvPr id="63" name="Connettore 62">
                <a:extLst>
                  <a:ext uri="{FF2B5EF4-FFF2-40B4-BE49-F238E27FC236}">
                    <a16:creationId xmlns:a16="http://schemas.microsoft.com/office/drawing/2014/main" id="{8CF1B7CC-A237-271C-85D1-CE13041B1DF6}"/>
                  </a:ext>
                </a:extLst>
              </p:cNvPr>
              <p:cNvSpPr/>
              <p:nvPr/>
            </p:nvSpPr>
            <p:spPr>
              <a:xfrm>
                <a:off x="9490562" y="1847901"/>
                <a:ext cx="416689" cy="44519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/>
                  <a:t>3</a:t>
                </a:r>
              </a:p>
            </p:txBody>
          </p:sp>
          <p:sp>
            <p:nvSpPr>
              <p:cNvPr id="1024" name="Connettore 1023">
                <a:extLst>
                  <a:ext uri="{FF2B5EF4-FFF2-40B4-BE49-F238E27FC236}">
                    <a16:creationId xmlns:a16="http://schemas.microsoft.com/office/drawing/2014/main" id="{F07A0950-2AAB-523E-19FF-E4BF7BAF4D0D}"/>
                  </a:ext>
                </a:extLst>
              </p:cNvPr>
              <p:cNvSpPr/>
              <p:nvPr/>
            </p:nvSpPr>
            <p:spPr>
              <a:xfrm>
                <a:off x="9954481" y="1845779"/>
                <a:ext cx="416689" cy="44519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/>
                  <a:t>4</a:t>
                </a:r>
              </a:p>
            </p:txBody>
          </p:sp>
          <p:sp>
            <p:nvSpPr>
              <p:cNvPr id="1025" name="Connettore 1024">
                <a:extLst>
                  <a:ext uri="{FF2B5EF4-FFF2-40B4-BE49-F238E27FC236}">
                    <a16:creationId xmlns:a16="http://schemas.microsoft.com/office/drawing/2014/main" id="{9D433F84-5C9D-1E96-56F3-E31ADBD898CD}"/>
                  </a:ext>
                </a:extLst>
              </p:cNvPr>
              <p:cNvSpPr/>
              <p:nvPr/>
            </p:nvSpPr>
            <p:spPr>
              <a:xfrm>
                <a:off x="10430970" y="1845779"/>
                <a:ext cx="416689" cy="44519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/>
                  <a:t>5</a:t>
                </a:r>
              </a:p>
            </p:txBody>
          </p:sp>
          <p:sp>
            <p:nvSpPr>
              <p:cNvPr id="1027" name="Connettore 1026">
                <a:extLst>
                  <a:ext uri="{FF2B5EF4-FFF2-40B4-BE49-F238E27FC236}">
                    <a16:creationId xmlns:a16="http://schemas.microsoft.com/office/drawing/2014/main" id="{EA2CC8F7-77AE-4A71-B59B-0CA57788BB1E}"/>
                  </a:ext>
                </a:extLst>
              </p:cNvPr>
              <p:cNvSpPr/>
              <p:nvPr/>
            </p:nvSpPr>
            <p:spPr>
              <a:xfrm>
                <a:off x="10918039" y="1845779"/>
                <a:ext cx="416689" cy="44519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/>
                  <a:t>6</a:t>
                </a:r>
              </a:p>
            </p:txBody>
          </p:sp>
          <p:cxnSp>
            <p:nvCxnSpPr>
              <p:cNvPr id="1029" name="Connettore curvo 1028">
                <a:extLst>
                  <a:ext uri="{FF2B5EF4-FFF2-40B4-BE49-F238E27FC236}">
                    <a16:creationId xmlns:a16="http://schemas.microsoft.com/office/drawing/2014/main" id="{1665C629-D4D7-2D90-C6DD-3E57A06286F1}"/>
                  </a:ext>
                </a:extLst>
              </p:cNvPr>
              <p:cNvCxnSpPr>
                <a:cxnSpLocks/>
                <a:endCxn id="1025" idx="4"/>
              </p:cNvCxnSpPr>
              <p:nvPr/>
            </p:nvCxnSpPr>
            <p:spPr>
              <a:xfrm rot="5400000" flipH="1">
                <a:off x="10693915" y="2236375"/>
                <a:ext cx="402218" cy="511417"/>
              </a:xfrm>
              <a:prstGeom prst="curvedConnector3">
                <a:avLst>
                  <a:gd name="adj1" fmla="val -56835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0" name="CasellaDiTesto 1029">
                    <a:extLst>
                      <a:ext uri="{FF2B5EF4-FFF2-40B4-BE49-F238E27FC236}">
                        <a16:creationId xmlns:a16="http://schemas.microsoft.com/office/drawing/2014/main" id="{0237C591-6E85-BFB5-1C8A-E491981E64CB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7151" y="2845701"/>
                    <a:ext cx="38627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1030" name="CasellaDiTesto 1029">
                    <a:extLst>
                      <a:ext uri="{FF2B5EF4-FFF2-40B4-BE49-F238E27FC236}">
                        <a16:creationId xmlns:a16="http://schemas.microsoft.com/office/drawing/2014/main" id="{0237C591-6E85-BFB5-1C8A-E491981E64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7151" y="2845701"/>
                    <a:ext cx="386277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31" name="Connettore curvo 1030">
                <a:extLst>
                  <a:ext uri="{FF2B5EF4-FFF2-40B4-BE49-F238E27FC236}">
                    <a16:creationId xmlns:a16="http://schemas.microsoft.com/office/drawing/2014/main" id="{3284B6FA-CA7E-9995-592B-674CA6CB61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4026" y="1364844"/>
                <a:ext cx="234034" cy="41597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2" name="Connettore curvo 1031">
                <a:extLst>
                  <a:ext uri="{FF2B5EF4-FFF2-40B4-BE49-F238E27FC236}">
                    <a16:creationId xmlns:a16="http://schemas.microsoft.com/office/drawing/2014/main" id="{056A3304-66C1-9690-CEF9-F870899B5D4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723928" y="1364843"/>
                <a:ext cx="209187" cy="415977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3" name="Connettore 2 1032">
                <a:extLst>
                  <a:ext uri="{FF2B5EF4-FFF2-40B4-BE49-F238E27FC236}">
                    <a16:creationId xmlns:a16="http://schemas.microsoft.com/office/drawing/2014/main" id="{E6C136C9-0FAC-2E04-7E32-4CF40B8D7C23}"/>
                  </a:ext>
                </a:extLst>
              </p:cNvPr>
              <p:cNvCxnSpPr/>
              <p:nvPr/>
            </p:nvCxnSpPr>
            <p:spPr>
              <a:xfrm flipH="1">
                <a:off x="9193954" y="1630300"/>
                <a:ext cx="4616" cy="1505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4" name="CasellaDiTesto 1033">
                    <a:extLst>
                      <a:ext uri="{FF2B5EF4-FFF2-40B4-BE49-F238E27FC236}">
                        <a16:creationId xmlns:a16="http://schemas.microsoft.com/office/drawing/2014/main" id="{0EB82665-82B0-93D5-92A2-D8A681AB1B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2320" y="1320326"/>
                    <a:ext cx="2967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it-IT"/>
                  </a:p>
                </p:txBody>
              </p:sp>
            </mc:Choice>
            <mc:Fallback xmlns="">
              <p:sp>
                <p:nvSpPr>
                  <p:cNvPr id="1034" name="CasellaDiTesto 1033">
                    <a:extLst>
                      <a:ext uri="{FF2B5EF4-FFF2-40B4-BE49-F238E27FC236}">
                        <a16:creationId xmlns:a16="http://schemas.microsoft.com/office/drawing/2014/main" id="{0EB82665-82B0-93D5-92A2-D8A681AB1B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2320" y="1320326"/>
                    <a:ext cx="29676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2449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5" name="CasellaDiTesto 1034">
                    <a:extLst>
                      <a:ext uri="{FF2B5EF4-FFF2-40B4-BE49-F238E27FC236}">
                        <a16:creationId xmlns:a16="http://schemas.microsoft.com/office/drawing/2014/main" id="{EAD6E855-3981-E2BE-7A3E-1A867F8B3A0E}"/>
                      </a:ext>
                    </a:extLst>
                  </p:cNvPr>
                  <p:cNvSpPr txBox="1"/>
                  <p:nvPr/>
                </p:nvSpPr>
                <p:spPr>
                  <a:xfrm>
                    <a:off x="9203084" y="1442395"/>
                    <a:ext cx="2967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it-IT"/>
                  </a:p>
                </p:txBody>
              </p:sp>
            </mc:Choice>
            <mc:Fallback xmlns="">
              <p:sp>
                <p:nvSpPr>
                  <p:cNvPr id="1035" name="CasellaDiTesto 1034">
                    <a:extLst>
                      <a:ext uri="{FF2B5EF4-FFF2-40B4-BE49-F238E27FC236}">
                        <a16:creationId xmlns:a16="http://schemas.microsoft.com/office/drawing/2014/main" id="{EAD6E855-3981-E2BE-7A3E-1A867F8B3A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3084" y="1442395"/>
                    <a:ext cx="29676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16327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6" name="CasellaDiTesto 1035">
                    <a:extLst>
                      <a:ext uri="{FF2B5EF4-FFF2-40B4-BE49-F238E27FC236}">
                        <a16:creationId xmlns:a16="http://schemas.microsoft.com/office/drawing/2014/main" id="{49EB9F44-69AC-0095-43D1-8675C89AA4B7}"/>
                      </a:ext>
                    </a:extLst>
                  </p:cNvPr>
                  <p:cNvSpPr txBox="1"/>
                  <p:nvPr/>
                </p:nvSpPr>
                <p:spPr>
                  <a:xfrm>
                    <a:off x="9584487" y="1252713"/>
                    <a:ext cx="2967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it-IT"/>
                  </a:p>
                </p:txBody>
              </p:sp>
            </mc:Choice>
            <mc:Fallback xmlns="">
              <p:sp>
                <p:nvSpPr>
                  <p:cNvPr id="1036" name="CasellaDiTesto 1035">
                    <a:extLst>
                      <a:ext uri="{FF2B5EF4-FFF2-40B4-BE49-F238E27FC236}">
                        <a16:creationId xmlns:a16="http://schemas.microsoft.com/office/drawing/2014/main" id="{49EB9F44-69AC-0095-43D1-8675C89AA4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84487" y="1252713"/>
                    <a:ext cx="29676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4286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038" name="Immagine 1037">
              <a:extLst>
                <a:ext uri="{FF2B5EF4-FFF2-40B4-BE49-F238E27FC236}">
                  <a16:creationId xmlns:a16="http://schemas.microsoft.com/office/drawing/2014/main" id="{040195C9-D51F-5B3B-D084-3E80FD155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225546" y="5443149"/>
              <a:ext cx="386277" cy="415182"/>
            </a:xfrm>
            <a:prstGeom prst="rect">
              <a:avLst/>
            </a:prstGeom>
          </p:spPr>
        </p:pic>
        <p:pic>
          <p:nvPicPr>
            <p:cNvPr id="1041" name="Picture 4" descr="Pac-Man (personaggio) - Wikipedia">
              <a:extLst>
                <a:ext uri="{FF2B5EF4-FFF2-40B4-BE49-F238E27FC236}">
                  <a16:creationId xmlns:a16="http://schemas.microsoft.com/office/drawing/2014/main" id="{FFFFF30C-CC6A-FC4E-E429-601D5F2F5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7676" y="4264403"/>
              <a:ext cx="370260" cy="390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Connettore curvo 3">
            <a:extLst>
              <a:ext uri="{FF2B5EF4-FFF2-40B4-BE49-F238E27FC236}">
                <a16:creationId xmlns:a16="http://schemas.microsoft.com/office/drawing/2014/main" id="{2FCC02BF-3D9A-B905-79A1-8296C2EE04B2}"/>
              </a:ext>
            </a:extLst>
          </p:cNvPr>
          <p:cNvCxnSpPr>
            <a:cxnSpLocks/>
            <a:stCxn id="1038" idx="2"/>
          </p:cNvCxnSpPr>
          <p:nvPr/>
        </p:nvCxnSpPr>
        <p:spPr>
          <a:xfrm rot="5400000" flipH="1" flipV="1">
            <a:off x="11214978" y="4802638"/>
            <a:ext cx="379391" cy="428196"/>
          </a:xfrm>
          <a:prstGeom prst="curvedConnector4">
            <a:avLst>
              <a:gd name="adj1" fmla="val -60254"/>
              <a:gd name="adj2" fmla="val 10482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34D622E3-BA62-0094-85B3-C51B3FABDE67}"/>
                  </a:ext>
                </a:extLst>
              </p:cNvPr>
              <p:cNvSpPr txBox="1"/>
              <p:nvPr/>
            </p:nvSpPr>
            <p:spPr>
              <a:xfrm>
                <a:off x="8579168" y="5336240"/>
                <a:ext cx="6295292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34D622E3-BA62-0094-85B3-C51B3FABD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168" y="5336240"/>
                <a:ext cx="6295292" cy="391261"/>
              </a:xfrm>
              <a:prstGeom prst="rect">
                <a:avLst/>
              </a:prstGeom>
              <a:blipFill>
                <a:blip r:embed="rId2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55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C71163-4205-9B80-2E98-0F48E0658152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B4E74E1-DA5B-8CAB-E7D3-D8ED893E4B76}"/>
              </a:ext>
            </a:extLst>
          </p:cNvPr>
          <p:cNvSpPr txBox="1"/>
          <p:nvPr/>
        </p:nvSpPr>
        <p:spPr>
          <a:xfrm>
            <a:off x="122447" y="662277"/>
            <a:ext cx="1242013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400">
                <a:solidFill>
                  <a:srgbClr val="A50021"/>
                </a:solidFill>
              </a:rPr>
              <a:t>PROBLEM FORMULATION</a:t>
            </a:r>
            <a:endParaRPr lang="it-IT"/>
          </a:p>
          <a:p>
            <a:r>
              <a:rPr lang="en-US"/>
              <a:t>The artificial player will have to choose the direction in which to move by taking into account various objectives: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Minimize the number of steps useful for capturing all pills currently present;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Enact an escape policy the moment Pac-Man is below a critical distance from the ghost;</a:t>
            </a:r>
          </a:p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2" name="Picture 8" descr="Pac-Man Arcade game Art Ghosts, Pac Man, video Game, smiley, ghosts png |  PNGWing">
            <a:extLst>
              <a:ext uri="{FF2B5EF4-FFF2-40B4-BE49-F238E27FC236}">
                <a16:creationId xmlns:a16="http://schemas.microsoft.com/office/drawing/2014/main" id="{F2F4D2CE-92C5-1508-4CD4-9A7DBE33E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913" y1="85682" x2="38913" y2="85682"/>
                        <a14:foregroundMark x1="53913" y1="87248" x2="53913" y2="87248"/>
                        <a14:backgroundMark x1="26630" y1="52013" x2="26630" y2="52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18" y="4070772"/>
            <a:ext cx="2360191" cy="229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Bolla: nuvola 11">
                <a:extLst>
                  <a:ext uri="{FF2B5EF4-FFF2-40B4-BE49-F238E27FC236}">
                    <a16:creationId xmlns:a16="http://schemas.microsoft.com/office/drawing/2014/main" id="{CC58B0BA-D0CD-3747-6E9D-7BD51CA8C7B5}"/>
                  </a:ext>
                </a:extLst>
              </p:cNvPr>
              <p:cNvSpPr/>
              <p:nvPr/>
            </p:nvSpPr>
            <p:spPr>
              <a:xfrm>
                <a:off x="3044467" y="3506553"/>
                <a:ext cx="4606013" cy="1482007"/>
              </a:xfrm>
              <a:prstGeom prst="cloudCallout">
                <a:avLst>
                  <a:gd name="adj1" fmla="val -64833"/>
                  <a:gd name="adj2" fmla="val 37929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0" smtClean="0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a:rPr lang="it-IT" sz="1600" b="1" i="0" smtClean="0"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sub>
                                </m:sSub>
                                <m:r>
                                  <a:rPr lang="it-IT" sz="1600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0" smtClean="0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a:rPr lang="it-IT" sz="1600" b="1" i="0" smtClean="0">
                                        <a:latin typeface="Cambria Math" panose="02040503050406030204" pitchFamily="18" charset="0"/>
                                      </a:rPr>
                                      <m:t>𝐠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it-IT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</a:rPr>
                      <m:t>critical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</a:rPr>
                      <m:t>distance</m:t>
                    </m:r>
                  </m:oMath>
                </a14:m>
                <a:r>
                  <a:rPr lang="it-IT" sz="1600"/>
                  <a:t> ?</a:t>
                </a:r>
              </a:p>
            </p:txBody>
          </p:sp>
        </mc:Choice>
        <mc:Fallback xmlns="">
          <p:sp>
            <p:nvSpPr>
              <p:cNvPr id="12" name="Bolla: nuvola 11">
                <a:extLst>
                  <a:ext uri="{FF2B5EF4-FFF2-40B4-BE49-F238E27FC236}">
                    <a16:creationId xmlns:a16="http://schemas.microsoft.com/office/drawing/2014/main" id="{CC58B0BA-D0CD-3747-6E9D-7BD51CA8C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467" y="3506553"/>
                <a:ext cx="4606013" cy="1482007"/>
              </a:xfrm>
              <a:prstGeom prst="cloudCallout">
                <a:avLst>
                  <a:gd name="adj1" fmla="val -64833"/>
                  <a:gd name="adj2" fmla="val 37929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C37BE359-3F20-104F-5030-E608E4DC0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081" y="4476419"/>
            <a:ext cx="1501131" cy="148200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6D4C72C-C41A-9BF4-E96D-1E2D3B84E261}"/>
              </a:ext>
            </a:extLst>
          </p:cNvPr>
          <p:cNvSpPr txBox="1"/>
          <p:nvPr/>
        </p:nvSpPr>
        <p:spPr>
          <a:xfrm>
            <a:off x="1" y="0"/>
            <a:ext cx="12192000" cy="530912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>
                <a:solidFill>
                  <a:srgbClr val="F2A94E"/>
                </a:solidFill>
                <a:latin typeface="Gill Sans Nova"/>
              </a:rPr>
              <a:t>CONTROL STRATEGIES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D94E841-56F4-3DC9-79ED-BD9B81C0F096}"/>
              </a:ext>
            </a:extLst>
          </p:cNvPr>
          <p:cNvSpPr txBox="1"/>
          <p:nvPr/>
        </p:nvSpPr>
        <p:spPr>
          <a:xfrm>
            <a:off x="122447" y="2084979"/>
            <a:ext cx="116837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400">
                <a:solidFill>
                  <a:srgbClr val="A50021"/>
                </a:solidFill>
              </a:rPr>
              <a:t>CONTROL STRATEGIES</a:t>
            </a:r>
            <a:endParaRPr lang="en-US" sz="2400">
              <a:solidFill>
                <a:srgbClr val="A5002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Check </a:t>
            </a:r>
            <a:r>
              <a:rPr lang="en-GB"/>
              <a:t>on</a:t>
            </a:r>
            <a:r>
              <a:rPr lang="en-US"/>
              <a:t> the distance between the positions of the ghost and Pac-Man </a:t>
            </a:r>
            <a:r>
              <a:rPr lang="en-GB"/>
              <a:t>(</a:t>
            </a:r>
            <a:r>
              <a:rPr lang="en-US"/>
              <a:t>by considering the Euclidean norm as  a metric</a:t>
            </a:r>
            <a:r>
              <a:rPr lang="en-GB"/>
              <a:t>) and</a:t>
            </a:r>
            <a:r>
              <a:rPr lang="en-US"/>
              <a:t> "critical distance" to</a:t>
            </a:r>
            <a:r>
              <a:rPr lang="en-GB"/>
              <a:t> </a:t>
            </a:r>
            <a:r>
              <a:rPr lang="en-US"/>
              <a:t>implement an aggressive</a:t>
            </a:r>
            <a:r>
              <a:rPr lang="en-GB"/>
              <a:t> or</a:t>
            </a:r>
            <a:r>
              <a:rPr lang="en-US"/>
              <a:t> escaping policy</a:t>
            </a:r>
            <a:r>
              <a:rPr lang="en-US">
                <a:latin typeface="Söhne"/>
              </a:rPr>
              <a:t>.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Choose whether escape from the ghost (MPC) or collect all pills (TRAVEL SALESMAN PROBLEM)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19" name="Picture 2" descr="Of pacman - HD wallpaper | Pxfuel">
            <a:extLst>
              <a:ext uri="{FF2B5EF4-FFF2-40B4-BE49-F238E27FC236}">
                <a16:creationId xmlns:a16="http://schemas.microsoft.com/office/drawing/2014/main" id="{6934C632-6C98-A800-EEC8-123B10BF9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9BB6614-95A9-376F-7373-3EE5AD7B1C79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9587D3-8461-88A4-4006-020EFB03E7DC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10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A5CC6C45-6A96-26DF-F475-0F84601AB497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0BDC57EF-9AFD-B542-B7E4-1BC1A6E01A69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5636F1F-5C2F-7963-3E36-3ECDC2CDCBED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60FE7914-F28C-7254-848F-D2D8CBEA7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2FE3F2E-0AF3-A37C-477B-2C7929BC7620}"/>
              </a:ext>
            </a:extLst>
          </p:cNvPr>
          <p:cNvSpPr txBox="1"/>
          <p:nvPr/>
        </p:nvSpPr>
        <p:spPr>
          <a:xfrm>
            <a:off x="1" y="0"/>
            <a:ext cx="12192000" cy="530912"/>
          </a:xfrm>
          <a:prstGeom prst="rect">
            <a:avLst/>
          </a:prstGeom>
          <a:solidFill>
            <a:srgbClr val="A5002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F2A94E"/>
                </a:solidFill>
                <a:latin typeface="Gill Sans Nova" panose="020B0602020104020203" pitchFamily="34" charset="0"/>
              </a:rPr>
              <a:t>YALMIP</a:t>
            </a:r>
            <a:endParaRPr lang="it-IT" sz="2800">
              <a:solidFill>
                <a:srgbClr val="F2A94E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259558-63EF-2937-8CDC-19A7EB2F5D2B}"/>
              </a:ext>
            </a:extLst>
          </p:cNvPr>
          <p:cNvSpPr txBox="1"/>
          <p:nvPr/>
        </p:nvSpPr>
        <p:spPr>
          <a:xfrm>
            <a:off x="304236" y="856722"/>
            <a:ext cx="11389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YALMIP is a MATLAB toolbox</a:t>
            </a:r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FF5840C-A9F7-6D89-74FA-6C16F547205C}"/>
              </a:ext>
            </a:extLst>
          </p:cNvPr>
          <p:cNvSpPr txBox="1"/>
          <p:nvPr/>
        </p:nvSpPr>
        <p:spPr>
          <a:xfrm>
            <a:off x="304236" y="1339097"/>
            <a:ext cx="677529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</a:rPr>
              <a:t>YALMIP supports a wide range of </a:t>
            </a:r>
            <a:r>
              <a:rPr lang="it-IT" b="0" i="0" dirty="0" err="1">
                <a:effectLst/>
              </a:rPr>
              <a:t>optimization</a:t>
            </a:r>
            <a:r>
              <a:rPr lang="it-IT" b="0" i="0" dirty="0">
                <a:effectLst/>
              </a:rPr>
              <a:t> </a:t>
            </a:r>
            <a:r>
              <a:rPr lang="it-IT" b="0" i="0" dirty="0" err="1">
                <a:effectLst/>
              </a:rPr>
              <a:t>problems</a:t>
            </a:r>
            <a:r>
              <a:rPr lang="it-IT" b="0" i="0" dirty="0">
                <a:effectLst/>
              </a:rPr>
              <a:t>, </a:t>
            </a:r>
            <a:r>
              <a:rPr lang="it-IT" b="0" i="0" dirty="0" err="1">
                <a:effectLst/>
              </a:rPr>
              <a:t>including</a:t>
            </a:r>
            <a:r>
              <a:rPr lang="it-IT" b="0" i="0" dirty="0">
                <a:effectLst/>
              </a:rPr>
              <a:t> </a:t>
            </a:r>
            <a:r>
              <a:rPr lang="it-IT" b="1" i="0" dirty="0">
                <a:effectLst/>
              </a:rPr>
              <a:t>linear programming (LP), mixed-</a:t>
            </a:r>
            <a:r>
              <a:rPr lang="it-IT" b="1" i="0" dirty="0" err="1">
                <a:effectLst/>
              </a:rPr>
              <a:t>integer</a:t>
            </a:r>
            <a:r>
              <a:rPr lang="it-IT" b="1" i="0" dirty="0">
                <a:effectLst/>
              </a:rPr>
              <a:t> linear programming (MILP), </a:t>
            </a:r>
            <a:r>
              <a:rPr lang="it-IT" b="1" i="0" dirty="0" err="1">
                <a:effectLst/>
              </a:rPr>
              <a:t>quadratic</a:t>
            </a:r>
            <a:r>
              <a:rPr lang="it-IT" b="1" i="0" dirty="0">
                <a:effectLst/>
              </a:rPr>
              <a:t> programming (QP) </a:t>
            </a:r>
            <a:r>
              <a:rPr lang="it-IT" b="0" i="0" dirty="0">
                <a:effectLst/>
              </a:rPr>
              <a:t>and </a:t>
            </a:r>
            <a:r>
              <a:rPr lang="it-IT" b="1" i="0" dirty="0" err="1">
                <a:effectLst/>
              </a:rPr>
              <a:t>nonlinear</a:t>
            </a:r>
            <a:r>
              <a:rPr lang="it-IT" b="1" i="0" dirty="0">
                <a:effectLst/>
              </a:rPr>
              <a:t> programming (NLP)</a:t>
            </a:r>
            <a:r>
              <a:rPr lang="it-IT" b="0" i="0" dirty="0"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 err="1">
                <a:effectLst/>
              </a:rPr>
              <a:t>It</a:t>
            </a:r>
            <a:r>
              <a:rPr lang="it-IT" b="0" i="0" dirty="0">
                <a:effectLst/>
              </a:rPr>
              <a:t> </a:t>
            </a:r>
            <a:r>
              <a:rPr lang="it-IT" b="0" i="0" dirty="0" err="1">
                <a:effectLst/>
              </a:rPr>
              <a:t>also</a:t>
            </a:r>
            <a:r>
              <a:rPr lang="it-IT" b="0" i="0" dirty="0">
                <a:effectLst/>
              </a:rPr>
              <a:t> </a:t>
            </a:r>
            <a:r>
              <a:rPr lang="en-US" b="0" i="0" dirty="0">
                <a:effectLst/>
              </a:rPr>
              <a:t>provides a convenient framework for formulating and solving </a:t>
            </a:r>
            <a:r>
              <a:rPr lang="en-US" b="1" i="0" dirty="0">
                <a:effectLst/>
              </a:rPr>
              <a:t>MPC problems</a:t>
            </a:r>
            <a:r>
              <a:rPr lang="en-US" dirty="0"/>
              <a:t>, when there is need to define:</a:t>
            </a:r>
            <a:endParaRPr lang="en-US" b="0" i="0" dirty="0">
              <a:effectLst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effectLst/>
              </a:rPr>
              <a:t>the system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effectLst/>
              </a:rPr>
              <a:t>the objective function to be optimized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effectLst/>
              </a:rPr>
              <a:t>the constraints on the system variables</a:t>
            </a:r>
          </a:p>
          <a:p>
            <a:pPr marL="800100" lvl="1" indent="-342900">
              <a:buFont typeface="+mj-lt"/>
              <a:buAutoNum type="arabicPeriod"/>
            </a:pPr>
            <a:endParaRPr lang="en-US" b="0" i="0" dirty="0">
              <a:effectLst/>
            </a:endParaRPr>
          </a:p>
          <a:p>
            <a:r>
              <a:rPr lang="en-US" b="0" i="0" dirty="0">
                <a:effectLst/>
              </a:rPr>
              <a:t> The YALMIP MPC formulation typically involves an optimization problem that is solved at each control interval to determine the optimal control inputs over a finite prediction horizon.</a:t>
            </a:r>
            <a:br>
              <a:rPr lang="en-US" b="0" i="0" dirty="0">
                <a:effectLst/>
              </a:rPr>
            </a:br>
            <a:r>
              <a:rPr lang="en-US" b="0" i="0" dirty="0">
                <a:effectLst/>
              </a:rPr>
              <a:t>In this context we used the GUROBI SOLVER!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85CA125-110E-CA18-7B30-D0FDF460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160" y="2519659"/>
            <a:ext cx="3810000" cy="1905000"/>
          </a:xfrm>
          <a:prstGeom prst="rect">
            <a:avLst/>
          </a:prstGeom>
        </p:spPr>
      </p:pic>
      <p:pic>
        <p:nvPicPr>
          <p:cNvPr id="18" name="Picture 2" descr="Of pacman - HD wallpaper | Pxfuel">
            <a:extLst>
              <a:ext uri="{FF2B5EF4-FFF2-40B4-BE49-F238E27FC236}">
                <a16:creationId xmlns:a16="http://schemas.microsoft.com/office/drawing/2014/main" id="{346B874E-32F2-C1BA-3516-892C48FF3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51275CA-8C25-C478-C00C-B2F4479CF281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B224F52-2FE8-9E9D-34FE-15C192EA2041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11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1A43C45-79A5-5419-62D1-6551F8DF5BAC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FB65B272-3E31-2B74-1420-4E398B2FDFCC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32E9EC5-DC67-E044-F242-302EDE7F83FE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34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F918233-0779-168A-2B1B-14C8CFC3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FB9D375-E02C-C7BC-9FDA-F523A3C2C93F}"/>
              </a:ext>
            </a:extLst>
          </p:cNvPr>
          <p:cNvSpPr txBox="1"/>
          <p:nvPr/>
        </p:nvSpPr>
        <p:spPr>
          <a:xfrm>
            <a:off x="1" y="0"/>
            <a:ext cx="12192000" cy="530912"/>
          </a:xfrm>
          <a:prstGeom prst="rect">
            <a:avLst/>
          </a:prstGeom>
          <a:solidFill>
            <a:srgbClr val="A5002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>
                <a:solidFill>
                  <a:srgbClr val="F2A94E"/>
                </a:solidFill>
                <a:latin typeface="Gill Sans Nova"/>
              </a:rPr>
              <a:t>MODEL PREDICTIVE CONTROL 1/2</a:t>
            </a:r>
            <a:endParaRPr lang="it-IT" sz="2800">
              <a:solidFill>
                <a:srgbClr val="F2A94E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13B4BC8-4917-9D7D-9724-53ED5DEB3F29}"/>
              </a:ext>
            </a:extLst>
          </p:cNvPr>
          <p:cNvSpPr txBox="1"/>
          <p:nvPr/>
        </p:nvSpPr>
        <p:spPr>
          <a:xfrm>
            <a:off x="2534985" y="2451201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3F9018B-60F9-F40C-6533-7732C8359B53}"/>
              </a:ext>
            </a:extLst>
          </p:cNvPr>
          <p:cNvSpPr txBox="1"/>
          <p:nvPr/>
        </p:nvSpPr>
        <p:spPr>
          <a:xfrm>
            <a:off x="302335" y="634125"/>
            <a:ext cx="3888302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it-IT" sz="2400" err="1">
                <a:solidFill>
                  <a:srgbClr val="A50021"/>
                </a:solidFill>
              </a:rPr>
              <a:t>Objective</a:t>
            </a:r>
            <a:r>
              <a:rPr lang="it-IT" sz="2400">
                <a:solidFill>
                  <a:srgbClr val="A50021"/>
                </a:solidFill>
              </a:rPr>
              <a:t> </a:t>
            </a:r>
            <a:r>
              <a:rPr lang="it-IT" sz="2400" err="1">
                <a:solidFill>
                  <a:srgbClr val="A50021"/>
                </a:solidFill>
              </a:rPr>
              <a:t>Function</a:t>
            </a:r>
            <a:r>
              <a:rPr lang="it-IT" sz="2400">
                <a:solidFill>
                  <a:srgbClr val="A50021"/>
                </a:solidFill>
              </a:rPr>
              <a:t>: </a:t>
            </a:r>
            <a:endParaRPr lang="it-IT"/>
          </a:p>
          <a:p>
            <a:endParaRPr lang="it-IT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>
                <a:solidFill>
                  <a:srgbClr val="00B050"/>
                </a:solidFill>
                <a:ea typeface="Calibri"/>
                <a:cs typeface="Calibri"/>
              </a:rPr>
              <a:t>Escape from the ghost </a:t>
            </a:r>
          </a:p>
          <a:p>
            <a:pPr marL="285750" indent="-285750">
              <a:buFont typeface="Arial"/>
              <a:buChar char="•"/>
            </a:pPr>
            <a:r>
              <a:rPr lang="it-IT" err="1">
                <a:solidFill>
                  <a:srgbClr val="FF0000"/>
                </a:solidFill>
                <a:ea typeface="Calibri"/>
                <a:cs typeface="Calibri"/>
              </a:rPr>
              <a:t>Find</a:t>
            </a:r>
            <a:r>
              <a:rPr lang="it-IT">
                <a:solidFill>
                  <a:srgbClr val="FF0000"/>
                </a:solidFill>
                <a:ea typeface="Calibri"/>
                <a:cs typeface="Calibri"/>
              </a:rPr>
              <a:t> and </a:t>
            </a:r>
            <a:r>
              <a:rPr lang="it-IT" err="1">
                <a:solidFill>
                  <a:srgbClr val="FF0000"/>
                </a:solidFill>
                <a:ea typeface="Calibri"/>
                <a:cs typeface="Calibri"/>
              </a:rPr>
              <a:t>try</a:t>
            </a:r>
            <a:r>
              <a:rPr lang="it-IT">
                <a:solidFill>
                  <a:srgbClr val="FF0000"/>
                </a:solidFill>
                <a:ea typeface="Calibri"/>
                <a:cs typeface="Calibri"/>
              </a:rPr>
              <a:t> to </a:t>
            </a:r>
            <a:r>
              <a:rPr lang="it-IT" err="1">
                <a:solidFill>
                  <a:srgbClr val="FF0000"/>
                </a:solidFill>
                <a:ea typeface="Calibri"/>
                <a:cs typeface="Calibri"/>
              </a:rPr>
              <a:t>reach</a:t>
            </a:r>
            <a:r>
              <a:rPr lang="it-IT">
                <a:solidFill>
                  <a:srgbClr val="FF0000"/>
                </a:solidFill>
                <a:ea typeface="Calibri"/>
                <a:cs typeface="Calibri"/>
              </a:rPr>
              <a:t> </a:t>
            </a:r>
            <a:r>
              <a:rPr lang="it-IT" err="1">
                <a:solidFill>
                  <a:srgbClr val="FF0000"/>
                </a:solidFill>
                <a:ea typeface="Calibri"/>
                <a:cs typeface="Calibri"/>
              </a:rPr>
              <a:t>nearest</a:t>
            </a:r>
            <a:r>
              <a:rPr lang="it-IT">
                <a:solidFill>
                  <a:srgbClr val="FF0000"/>
                </a:solidFill>
                <a:ea typeface="Calibri"/>
                <a:cs typeface="Calibri"/>
              </a:rPr>
              <a:t> </a:t>
            </a:r>
            <a:r>
              <a:rPr lang="it-IT" err="1">
                <a:solidFill>
                  <a:srgbClr val="FF0000"/>
                </a:solidFill>
                <a:ea typeface="Calibri"/>
                <a:cs typeface="Calibri"/>
              </a:rPr>
              <a:t>pill</a:t>
            </a:r>
            <a:endParaRPr lang="it-IT">
              <a:solidFill>
                <a:srgbClr val="FF0000"/>
              </a:solidFill>
              <a:ea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6BB2385-4CBA-EC0C-EDC9-44DD42AC85EB}"/>
                  </a:ext>
                </a:extLst>
              </p:cNvPr>
              <p:cNvSpPr txBox="1"/>
              <p:nvPr/>
            </p:nvSpPr>
            <p:spPr>
              <a:xfrm>
                <a:off x="3884421" y="1209527"/>
                <a:ext cx="5045596" cy="692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nary>
                        <m:naryPr>
                          <m:chr m:val="∑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it-IT" sz="16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sub>
                                  </m:sSub>
                                  <m:r>
                                    <a:rPr lang="it-IT" sz="16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16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it-IT" sz="16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sz="16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it-IT" sz="16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it-IT" sz="16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it-IT" sz="16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it-IT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it-IT" sz="16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sub>
                                  </m:sSub>
                                  <m:r>
                                    <a:rPr lang="it-IT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it-IT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it-IT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it-IT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60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6BB2385-4CBA-EC0C-EDC9-44DD42AC8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421" y="1209527"/>
                <a:ext cx="5045596" cy="692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6CC1875-FFFE-D1E3-719D-F6594DAE9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81" r="-124" b="77934"/>
          <a:stretch/>
        </p:blipFill>
        <p:spPr>
          <a:xfrm>
            <a:off x="205637" y="2167118"/>
            <a:ext cx="10487602" cy="369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153B586-CA26-FA13-5B3E-97A409B04E11}"/>
                  </a:ext>
                </a:extLst>
              </p:cNvPr>
              <p:cNvSpPr txBox="1"/>
              <p:nvPr/>
            </p:nvSpPr>
            <p:spPr>
              <a:xfrm>
                <a:off x="499530" y="2681972"/>
                <a:ext cx="10662635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The prediction horizon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was set at 3.</a:t>
                </a:r>
                <a:endParaRPr lang="it-IT">
                  <a:ea typeface="Calibri" panose="020F0502020204030204"/>
                  <a:cs typeface="Calibri" panose="020F0502020204030204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153B586-CA26-FA13-5B3E-97A409B04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30" y="2681972"/>
                <a:ext cx="10662635" cy="369332"/>
              </a:xfrm>
              <a:prstGeom prst="rect">
                <a:avLst/>
              </a:prstGeom>
              <a:blipFill>
                <a:blip r:embed="rId5"/>
                <a:stretch>
                  <a:fillRect l="-515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1384D56-D882-F033-895E-C9093E29C55A}"/>
              </a:ext>
            </a:extLst>
          </p:cNvPr>
          <p:cNvSpPr txBox="1"/>
          <p:nvPr/>
        </p:nvSpPr>
        <p:spPr>
          <a:xfrm>
            <a:off x="499530" y="3352403"/>
            <a:ext cx="494990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large number of tests we performed​ consistently reported successes using the following weights​ α = 0.22, β = 0.11 that demonstrates the efficiency of the​ control strategy.</a:t>
            </a:r>
            <a:endParaRPr lang="it-IT"/>
          </a:p>
        </p:txBody>
      </p:sp>
      <p:pic>
        <p:nvPicPr>
          <p:cNvPr id="5" name="Immagine 4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76C7BA4A-7AFC-C511-7CAC-9BFF2EE62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4836" y="2640650"/>
            <a:ext cx="5260730" cy="309106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C9DDA89E-5D77-CFC0-868D-956422C8C9FA}"/>
              </a:ext>
            </a:extLst>
          </p:cNvPr>
          <p:cNvSpPr/>
          <p:nvPr/>
        </p:nvSpPr>
        <p:spPr>
          <a:xfrm>
            <a:off x="5063067" y="1300785"/>
            <a:ext cx="1693469" cy="616694"/>
          </a:xfrm>
          <a:prstGeom prst="ellipse">
            <a:avLst/>
          </a:prstGeom>
          <a:noFill/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B0F0"/>
              </a:solidFill>
              <a:highlight>
                <a:srgbClr val="FFFF00"/>
              </a:highlight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5502703-F93E-9119-D531-413FF912D1FC}"/>
              </a:ext>
            </a:extLst>
          </p:cNvPr>
          <p:cNvSpPr/>
          <p:nvPr/>
        </p:nvSpPr>
        <p:spPr>
          <a:xfrm>
            <a:off x="7057864" y="1300785"/>
            <a:ext cx="1693469" cy="616694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A3BDD1E-6F25-9D6D-1268-5A327C0CDB51}"/>
              </a:ext>
            </a:extLst>
          </p:cNvPr>
          <p:cNvSpPr/>
          <p:nvPr/>
        </p:nvSpPr>
        <p:spPr>
          <a:xfrm>
            <a:off x="2700450" y="2123184"/>
            <a:ext cx="4095967" cy="45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F3FD046-9228-65B3-3704-F4B176530C08}"/>
              </a:ext>
            </a:extLst>
          </p:cNvPr>
          <p:cNvSpPr/>
          <p:nvPr/>
        </p:nvSpPr>
        <p:spPr>
          <a:xfrm>
            <a:off x="6871006" y="2116738"/>
            <a:ext cx="3349331" cy="45720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Picture 2" descr="Of pacman - HD wallpaper | Pxfuel">
            <a:extLst>
              <a:ext uri="{FF2B5EF4-FFF2-40B4-BE49-F238E27FC236}">
                <a16:creationId xmlns:a16="http://schemas.microsoft.com/office/drawing/2014/main" id="{8170E5D0-A77F-D1C7-65A1-B2D4D90A8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183782-3157-832D-1539-91841B703225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124CBF6-5953-3C8B-6FDD-F61CE283221F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12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59EB483E-5280-BD26-0C63-D5FABDB78902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CF37BA97-7BBA-AE08-EC69-C0FAF833EA20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AEBF46C-D5B4-06EE-0154-002BECAFCC0F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4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 animBg="1"/>
      <p:bldP spid="12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1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B876139-DA4C-D2B3-1D67-8A8C08E09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27" y="3574937"/>
            <a:ext cx="10000887" cy="263339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F918233-0779-168A-2B1B-14C8CFC39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FB9D375-E02C-C7BC-9FDA-F523A3C2C93F}"/>
              </a:ext>
            </a:extLst>
          </p:cNvPr>
          <p:cNvSpPr txBox="1"/>
          <p:nvPr/>
        </p:nvSpPr>
        <p:spPr>
          <a:xfrm>
            <a:off x="-1" y="-7694"/>
            <a:ext cx="12192000" cy="530912"/>
          </a:xfrm>
          <a:prstGeom prst="rect">
            <a:avLst/>
          </a:prstGeom>
          <a:solidFill>
            <a:srgbClr val="A5002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>
                <a:solidFill>
                  <a:srgbClr val="F2A94E"/>
                </a:solidFill>
                <a:latin typeface="Gill Sans Nova"/>
              </a:rPr>
              <a:t>MODEL PREDICTIVE CONTROL 2/2</a:t>
            </a:r>
            <a:endParaRPr lang="it-IT" sz="2800">
              <a:solidFill>
                <a:srgbClr val="F2A94E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D36540D-5FA2-BC13-910E-982372F8A017}"/>
              </a:ext>
            </a:extLst>
          </p:cNvPr>
          <p:cNvSpPr txBox="1"/>
          <p:nvPr/>
        </p:nvSpPr>
        <p:spPr>
          <a:xfrm>
            <a:off x="97565" y="715267"/>
            <a:ext cx="879703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it-IT" sz="2400" err="1">
                <a:solidFill>
                  <a:srgbClr val="A50021"/>
                </a:solidFill>
              </a:rPr>
              <a:t>What</a:t>
            </a:r>
            <a:r>
              <a:rPr lang="it-IT" sz="2400">
                <a:solidFill>
                  <a:srgbClr val="A50021"/>
                </a:solidFill>
              </a:rPr>
              <a:t> </a:t>
            </a:r>
            <a:r>
              <a:rPr lang="it-IT" sz="2400" err="1">
                <a:solidFill>
                  <a:srgbClr val="A50021"/>
                </a:solidFill>
              </a:rPr>
              <a:t>about</a:t>
            </a:r>
            <a:r>
              <a:rPr lang="it-IT" sz="2400">
                <a:solidFill>
                  <a:srgbClr val="A50021"/>
                </a:solidFill>
              </a:rPr>
              <a:t> </a:t>
            </a:r>
            <a:r>
              <a:rPr lang="it-IT" sz="2400" err="1">
                <a:solidFill>
                  <a:srgbClr val="A50021"/>
                </a:solidFill>
              </a:rPr>
              <a:t>constraints</a:t>
            </a:r>
            <a:r>
              <a:rPr lang="it-IT" sz="2400">
                <a:solidFill>
                  <a:srgbClr val="A50021"/>
                </a:solidFill>
              </a:rPr>
              <a:t>? Three </a:t>
            </a:r>
            <a:r>
              <a:rPr lang="it-IT" sz="2400" err="1">
                <a:solidFill>
                  <a:srgbClr val="A50021"/>
                </a:solidFill>
              </a:rPr>
              <a:t>purposes</a:t>
            </a:r>
            <a:r>
              <a:rPr lang="it-IT" sz="2400">
                <a:solidFill>
                  <a:srgbClr val="A50021"/>
                </a:solidFill>
              </a:rPr>
              <a:t>:</a:t>
            </a:r>
            <a:r>
              <a:rPr lang="it-IT">
                <a:solidFill>
                  <a:srgbClr val="00B0F0"/>
                </a:solidFill>
                <a:ea typeface="Calibri"/>
                <a:cs typeface="Calibri"/>
              </a:rPr>
              <a:t> </a:t>
            </a:r>
            <a:br>
              <a:rPr lang="it-IT">
                <a:ea typeface="Calibri"/>
                <a:cs typeface="Calibri"/>
              </a:rPr>
            </a:br>
            <a:endParaRPr lang="it-IT">
              <a:solidFill>
                <a:srgbClr val="00B0F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>
                <a:ea typeface="Calibri"/>
                <a:cs typeface="Calibri"/>
              </a:rPr>
              <a:t>Forcing Pac-Man </a:t>
            </a:r>
            <a:r>
              <a:rPr lang="it-IT" err="1">
                <a:ea typeface="Calibri"/>
                <a:cs typeface="Calibri"/>
              </a:rPr>
              <a:t>remaining</a:t>
            </a:r>
            <a:r>
              <a:rPr lang="it-IT">
                <a:ea typeface="Calibri"/>
                <a:cs typeface="Calibri"/>
              </a:rPr>
              <a:t> </a:t>
            </a:r>
            <a:r>
              <a:rPr lang="it-IT" err="1">
                <a:ea typeface="Calibri"/>
                <a:cs typeface="Calibri"/>
              </a:rPr>
              <a:t>within</a:t>
            </a:r>
            <a:r>
              <a:rPr lang="it-IT">
                <a:ea typeface="Calibri"/>
                <a:cs typeface="Calibri"/>
              </a:rPr>
              <a:t> the </a:t>
            </a:r>
            <a:r>
              <a:rPr lang="it-IT" err="1">
                <a:ea typeface="Calibri"/>
                <a:cs typeface="Calibri"/>
              </a:rPr>
              <a:t>perimetral</a:t>
            </a:r>
            <a:r>
              <a:rPr lang="it-IT">
                <a:ea typeface="Calibri"/>
                <a:cs typeface="Calibri"/>
              </a:rPr>
              <a:t> </a:t>
            </a:r>
            <a:r>
              <a:rPr lang="it-IT" err="1">
                <a:ea typeface="Calibri"/>
                <a:cs typeface="Calibri"/>
              </a:rPr>
              <a:t>walls</a:t>
            </a:r>
            <a:r>
              <a:rPr lang="it-IT">
                <a:ea typeface="Calibri"/>
                <a:cs typeface="Calibri"/>
              </a:rPr>
              <a:t>:</a:t>
            </a:r>
            <a:br>
              <a:rPr lang="it-IT">
                <a:ea typeface="Calibri"/>
                <a:cs typeface="Calibri"/>
              </a:rPr>
            </a:br>
            <a:endParaRPr lang="it-IT" b="1">
              <a:solidFill>
                <a:srgbClr val="A50021"/>
              </a:solidFill>
              <a:ea typeface="Calibri"/>
              <a:cs typeface="Calibri"/>
            </a:endParaRPr>
          </a:p>
          <a:p>
            <a:endParaRPr lang="it-IT">
              <a:ea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A0F24EE-D2C0-C541-9BB4-E8855617D168}"/>
                  </a:ext>
                </a:extLst>
              </p:cNvPr>
              <p:cNvSpPr txBox="1"/>
              <p:nvPr/>
            </p:nvSpPr>
            <p:spPr>
              <a:xfrm>
                <a:off x="5840849" y="1266312"/>
                <a:ext cx="1875847" cy="8738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  <a:p>
                <a:r>
                  <a:rPr lang="it-IT"/>
                  <a:t> 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A0F24EE-D2C0-C541-9BB4-E8855617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849" y="1266312"/>
                <a:ext cx="1875847" cy="8738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468CE18-E35C-F706-931C-5742836D02B6}"/>
                  </a:ext>
                </a:extLst>
              </p:cNvPr>
              <p:cNvSpPr txBox="1"/>
              <p:nvPr/>
            </p:nvSpPr>
            <p:spPr>
              <a:xfrm>
                <a:off x="7596476" y="1270035"/>
                <a:ext cx="1875847" cy="8738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b="0"/>
              </a:p>
              <a:p>
                <a:r>
                  <a:rPr lang="it-IT"/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468CE18-E35C-F706-931C-5742836D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476" y="1270035"/>
                <a:ext cx="1875847" cy="873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5DEEA5AF-6043-ABB3-2E05-6DCB70088173}"/>
              </a:ext>
            </a:extLst>
          </p:cNvPr>
          <p:cNvSpPr/>
          <p:nvPr/>
        </p:nvSpPr>
        <p:spPr>
          <a:xfrm>
            <a:off x="7143636" y="5381291"/>
            <a:ext cx="3747884" cy="4331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8BFB587-476C-C56F-D2E7-1B8E4EF450DB}"/>
              </a:ext>
            </a:extLst>
          </p:cNvPr>
          <p:cNvSpPr/>
          <p:nvPr/>
        </p:nvSpPr>
        <p:spPr>
          <a:xfrm>
            <a:off x="1789043" y="5698598"/>
            <a:ext cx="1487774" cy="3576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1827BEC-971C-CD34-1E59-AA4650E310DD}"/>
              </a:ext>
            </a:extLst>
          </p:cNvPr>
          <p:cNvSpPr/>
          <p:nvPr/>
        </p:nvSpPr>
        <p:spPr>
          <a:xfrm>
            <a:off x="3937843" y="5397356"/>
            <a:ext cx="3159341" cy="3886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AC3607DF-5C47-FB4D-D2FE-E60B6C39341C}"/>
                  </a:ext>
                </a:extLst>
              </p14:cNvPr>
              <p14:cNvContentPartPr/>
              <p14:nvPr/>
            </p14:nvContentPartPr>
            <p14:xfrm>
              <a:off x="2283185" y="5090919"/>
              <a:ext cx="3101611" cy="3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AC3607DF-5C47-FB4D-D2FE-E60B6C3934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3179" y="4910919"/>
                <a:ext cx="3281263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8A7C2C5C-6575-0CB9-8E11-D918CC447135}"/>
                  </a:ext>
                </a:extLst>
              </p14:cNvPr>
              <p14:cNvContentPartPr/>
              <p14:nvPr/>
            </p14:nvContentPartPr>
            <p14:xfrm>
              <a:off x="4385860" y="4870087"/>
              <a:ext cx="4785823" cy="36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8A7C2C5C-6575-0CB9-8E11-D918CC4471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95860" y="4690087"/>
                <a:ext cx="4965462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86D915CF-BB01-D40D-13BC-54CE8D6C616E}"/>
                  </a:ext>
                </a:extLst>
              </p:cNvPr>
              <p:cNvSpPr txBox="1"/>
              <p:nvPr/>
            </p:nvSpPr>
            <p:spPr>
              <a:xfrm>
                <a:off x="9164783" y="988147"/>
                <a:ext cx="375582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𝑢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𝑏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=2→</m:t>
                    </m:r>
                  </m:oMath>
                </a14:m>
                <a:r>
                  <a:rPr lang="it-IT">
                    <a:ea typeface="Calibri"/>
                    <a:cs typeface="Calibri"/>
                  </a:rPr>
                  <a:t> </a:t>
                </a:r>
                <a:r>
                  <a:rPr lang="it-IT" err="1">
                    <a:ea typeface="Calibri"/>
                    <a:cs typeface="Calibri"/>
                  </a:rPr>
                  <a:t>upper</a:t>
                </a:r>
                <a:r>
                  <a:rPr lang="it-IT">
                    <a:ea typeface="Calibri"/>
                    <a:cs typeface="Calibri"/>
                  </a:rPr>
                  <a:t> bound  </a:t>
                </a:r>
                <a:endParaRPr lang="it-IT" b="0" i="1">
                  <a:latin typeface="Cambria Math" panose="02040503050406030204" pitchFamily="18" charset="0"/>
                  <a:ea typeface="Calibri"/>
                  <a:cs typeface="Calibri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𝑙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𝑏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=6→</m:t>
                    </m:r>
                  </m:oMath>
                </a14:m>
                <a:r>
                  <a:rPr lang="it-IT">
                    <a:ea typeface="Calibri"/>
                    <a:cs typeface="Calibri"/>
                  </a:rPr>
                  <a:t> </a:t>
                </a:r>
                <a:r>
                  <a:rPr lang="it-IT" err="1">
                    <a:latin typeface="NimbusRomNo9L-Regu"/>
                  </a:rPr>
                  <a:t>lower</a:t>
                </a:r>
                <a:r>
                  <a:rPr lang="it-IT">
                    <a:latin typeface="NimbusRomNo9L-Regu"/>
                  </a:rPr>
                  <a:t> bound</a:t>
                </a:r>
                <a:endParaRPr lang="it-IT" b="0" i="1">
                  <a:latin typeface="Cambria Math" panose="02040503050406030204" pitchFamily="18" charset="0"/>
                  <a:ea typeface="Calibri"/>
                  <a:cs typeface="Calibri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𝑙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𝑓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𝑏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=2→</m:t>
                    </m:r>
                  </m:oMath>
                </a14:m>
                <a:r>
                  <a:rPr lang="it-IT">
                    <a:ea typeface="Calibri"/>
                    <a:cs typeface="Calibri"/>
                  </a:rPr>
                  <a:t> </a:t>
                </a:r>
                <a:r>
                  <a:rPr lang="en-US">
                    <a:latin typeface="NimbusRomNo9L-Regu"/>
                  </a:rPr>
                  <a:t>left bound </a:t>
                </a:r>
                <a:br>
                  <a:rPr lang="en-US">
                    <a:latin typeface="NimbusRomNo9L-Regu"/>
                  </a:rPr>
                </a:b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𝑟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𝑔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𝑏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=16→</m:t>
                    </m:r>
                  </m:oMath>
                </a14:m>
                <a:r>
                  <a:rPr lang="it-IT">
                    <a:latin typeface="NimbusRomNo9L-Regu"/>
                  </a:rPr>
                  <a:t> </a:t>
                </a:r>
                <a:r>
                  <a:rPr lang="it-IT" err="1">
                    <a:latin typeface="NimbusRomNo9L-Regu"/>
                  </a:rPr>
                  <a:t>right</a:t>
                </a:r>
                <a:r>
                  <a:rPr lang="it-IT">
                    <a:latin typeface="NimbusRomNo9L-Regu"/>
                  </a:rPr>
                  <a:t> bound </a:t>
                </a:r>
                <a:endParaRPr lang="it-IT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86D915CF-BB01-D40D-13BC-54CE8D6C6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783" y="988147"/>
                <a:ext cx="3755824" cy="1200329"/>
              </a:xfrm>
              <a:prstGeom prst="rect">
                <a:avLst/>
              </a:prstGeom>
              <a:blipFill>
                <a:blip r:embed="rId10"/>
                <a:stretch>
                  <a:fillRect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" descr="Of pacman - HD wallpaper | Pxfuel">
            <a:extLst>
              <a:ext uri="{FF2B5EF4-FFF2-40B4-BE49-F238E27FC236}">
                <a16:creationId xmlns:a16="http://schemas.microsoft.com/office/drawing/2014/main" id="{F9B96212-3CD7-EBE6-2949-FB98DC33D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8713A4A-F715-3FCD-736B-736C711D7478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D8AFFD6-8622-B4D3-F596-E21F6F663ABA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13</a:t>
            </a: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A9EBD6D-75CD-7DA2-82D6-E2B94D21FD72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F029E8C1-FFF2-1F4C-681B-10B242CFCEDE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E08604D-1A31-8FF8-8D17-91424F10C715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8D83BFA-8DFD-B80A-77B1-0AA15987FD66}"/>
              </a:ext>
            </a:extLst>
          </p:cNvPr>
          <p:cNvSpPr txBox="1"/>
          <p:nvPr/>
        </p:nvSpPr>
        <p:spPr>
          <a:xfrm>
            <a:off x="2283185" y="2935115"/>
            <a:ext cx="6661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endParaRPr lang="it-IT" b="1">
              <a:ea typeface="Calibri"/>
              <a:cs typeface="Calibri"/>
            </a:endParaRPr>
          </a:p>
          <a:p>
            <a:r>
              <a:rPr lang="it-IT" b="1">
                <a:ea typeface="Calibri"/>
                <a:cs typeface="Calibri"/>
              </a:rPr>
              <a:t>   			</a:t>
            </a:r>
            <a:r>
              <a:rPr lang="it-IT" b="1">
                <a:solidFill>
                  <a:srgbClr val="A50021"/>
                </a:solidFill>
                <a:ea typeface="Calibri"/>
                <a:cs typeface="Calibri"/>
              </a:rPr>
              <a:t>MATLAB IMPLEMENTATION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DE21F61D-06CA-BD06-8988-DA5859AE7140}"/>
                  </a:ext>
                </a:extLst>
              </p:cNvPr>
              <p:cNvSpPr txBox="1"/>
              <p:nvPr/>
            </p:nvSpPr>
            <p:spPr>
              <a:xfrm>
                <a:off x="103199" y="1495919"/>
                <a:ext cx="5553777" cy="1482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IT">
                  <a:highlight>
                    <a:srgbClr val="FFFF00"/>
                  </a:highlight>
                  <a:ea typeface="Calibri"/>
                  <a:cs typeface="Calibri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it-IT" err="1">
                    <a:ea typeface="Calibri"/>
                    <a:cs typeface="Calibri"/>
                  </a:rPr>
                  <a:t>Input's</a:t>
                </a:r>
                <a:r>
                  <a:rPr lang="it-IT">
                    <a:ea typeface="Calibri"/>
                    <a:cs typeface="Calibri"/>
                  </a:rPr>
                  <a:t> </a:t>
                </a:r>
                <a:r>
                  <a:rPr lang="it-IT" err="1">
                    <a:ea typeface="Calibri"/>
                    <a:cs typeface="Calibri"/>
                  </a:rPr>
                  <a:t>consistency</a:t>
                </a:r>
                <a:r>
                  <a:rPr lang="it-IT">
                    <a:ea typeface="Calibri"/>
                    <a:cs typeface="Calibri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𝟏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𝑻</m:t>
                        </m:r>
                      </m:sup>
                    </m:sSup>
                    <m:r>
                      <a:rPr lang="it-IT" b="1" i="1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𝒖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=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𝟏</m:t>
                    </m:r>
                  </m:oMath>
                </a14:m>
                <a:r>
                  <a:rPr lang="it-IT" b="1">
                    <a:ea typeface="Calibri"/>
                    <a:cs typeface="Calibri"/>
                  </a:rPr>
                  <a:t> </a:t>
                </a:r>
              </a:p>
              <a:p>
                <a:br>
                  <a:rPr lang="it-IT" b="1">
                    <a:ea typeface="Calibri"/>
                    <a:cs typeface="Calibri"/>
                  </a:rPr>
                </a:br>
                <a:endParaRPr lang="it-IT" b="1">
                  <a:ea typeface="Calibri"/>
                  <a:cs typeface="Calibri"/>
                </a:endParaRPr>
              </a:p>
              <a:p>
                <a:endParaRPr lang="it-IT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DE21F61D-06CA-BD06-8988-DA5859AE7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" y="1495919"/>
                <a:ext cx="5553777" cy="1482265"/>
              </a:xfrm>
              <a:prstGeom prst="rect">
                <a:avLst/>
              </a:prstGeom>
              <a:blipFill>
                <a:blip r:embed="rId13"/>
                <a:stretch>
                  <a:fillRect l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3A80E08-92FD-3607-C43D-2FA70230BC35}"/>
              </a:ext>
            </a:extLst>
          </p:cNvPr>
          <p:cNvSpPr txBox="1"/>
          <p:nvPr/>
        </p:nvSpPr>
        <p:spPr>
          <a:xfrm>
            <a:off x="97565" y="2194520"/>
            <a:ext cx="6661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ea typeface="Calibri"/>
                <a:cs typeface="Calibri"/>
              </a:rPr>
              <a:t>Let</a:t>
            </a:r>
            <a:r>
              <a:rPr lang="it-IT">
                <a:ea typeface="Calibri"/>
                <a:cs typeface="Calibri"/>
              </a:rPr>
              <a:t> Pac-Man </a:t>
            </a:r>
            <a:r>
              <a:rPr lang="it-IT" err="1">
                <a:ea typeface="Calibri"/>
                <a:cs typeface="Calibri"/>
              </a:rPr>
              <a:t>avoids</a:t>
            </a:r>
            <a:r>
              <a:rPr lang="it-IT">
                <a:ea typeface="Calibri"/>
                <a:cs typeface="Calibri"/>
              </a:rPr>
              <a:t> </a:t>
            </a:r>
            <a:r>
              <a:rPr lang="it-IT" err="1">
                <a:ea typeface="Calibri"/>
                <a:cs typeface="Calibri"/>
              </a:rPr>
              <a:t>obstacles</a:t>
            </a:r>
            <a:r>
              <a:rPr lang="it-IT">
                <a:ea typeface="Calibri"/>
                <a:cs typeface="Calibri"/>
              </a:rPr>
              <a:t> : MOST CHALLENGING!!   </a:t>
            </a:r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C586F93E-1FDC-8EE7-249C-81CF66D9781E}"/>
              </a:ext>
            </a:extLst>
          </p:cNvPr>
          <p:cNvSpPr/>
          <p:nvPr/>
        </p:nvSpPr>
        <p:spPr>
          <a:xfrm>
            <a:off x="5919019" y="1189703"/>
            <a:ext cx="3553304" cy="815623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6D919AEF-7826-0FF3-1A30-D4B0C3446CB3}"/>
              </a:ext>
            </a:extLst>
          </p:cNvPr>
          <p:cNvSpPr/>
          <p:nvPr/>
        </p:nvSpPr>
        <p:spPr>
          <a:xfrm>
            <a:off x="2330279" y="1806497"/>
            <a:ext cx="919340" cy="3526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6ED42AF7-398C-3513-EC0B-6F4FC0E86B8C}"/>
                  </a:ext>
                </a:extLst>
              </p14:cNvPr>
              <p14:cNvContentPartPr/>
              <p14:nvPr/>
            </p14:nvContentPartPr>
            <p14:xfrm>
              <a:off x="3342103" y="2382081"/>
              <a:ext cx="2307960" cy="36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6ED42AF7-398C-3513-EC0B-6F4FC0E86B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2103" y="2202081"/>
                <a:ext cx="24876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195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12" grpId="0" animBg="1"/>
      <p:bldP spid="33" grpId="0"/>
      <p:bldP spid="32" grpId="0"/>
      <p:bldP spid="35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F918233-0779-168A-2B1B-14C8CFC3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FB9D375-E02C-C7BC-9FDA-F523A3C2C93F}"/>
              </a:ext>
            </a:extLst>
          </p:cNvPr>
          <p:cNvSpPr txBox="1"/>
          <p:nvPr/>
        </p:nvSpPr>
        <p:spPr>
          <a:xfrm>
            <a:off x="1" y="0"/>
            <a:ext cx="12192000" cy="530912"/>
          </a:xfrm>
          <a:prstGeom prst="rect">
            <a:avLst/>
          </a:prstGeom>
          <a:solidFill>
            <a:srgbClr val="A5002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>
                <a:solidFill>
                  <a:srgbClr val="F2A94E"/>
                </a:solidFill>
                <a:latin typeface="Gill Sans Nova"/>
              </a:rPr>
              <a:t>MODEL PREDICTIVE CONTROL 2/2</a:t>
            </a:r>
            <a:endParaRPr lang="it-IT" sz="2800">
              <a:solidFill>
                <a:srgbClr val="F2A94E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13B4BC8-4917-9D7D-9724-53ED5DEB3F29}"/>
              </a:ext>
            </a:extLst>
          </p:cNvPr>
          <p:cNvSpPr txBox="1"/>
          <p:nvPr/>
        </p:nvSpPr>
        <p:spPr>
          <a:xfrm>
            <a:off x="0" y="1300210"/>
            <a:ext cx="121920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800" err="1">
                <a:cs typeface="Calibri"/>
              </a:rPr>
              <a:t>What</a:t>
            </a:r>
            <a:r>
              <a:rPr lang="it-IT" sz="2800">
                <a:cs typeface="Calibri"/>
              </a:rPr>
              <a:t> </a:t>
            </a:r>
            <a:r>
              <a:rPr lang="it-IT" sz="2800" err="1">
                <a:cs typeface="Calibri"/>
              </a:rPr>
              <a:t>happens</a:t>
            </a:r>
            <a:r>
              <a:rPr lang="it-IT" sz="2800">
                <a:cs typeface="Calibri"/>
              </a:rPr>
              <a:t> </a:t>
            </a:r>
            <a:r>
              <a:rPr lang="it-IT" sz="2800" err="1">
                <a:cs typeface="Calibri"/>
              </a:rPr>
              <a:t>when</a:t>
            </a:r>
            <a:r>
              <a:rPr lang="it-IT" sz="2800">
                <a:cs typeface="Calibri"/>
              </a:rPr>
              <a:t> </a:t>
            </a:r>
            <a:r>
              <a:rPr lang="it-IT" sz="2800" err="1">
                <a:cs typeface="Calibri"/>
              </a:rPr>
              <a:t>strict</a:t>
            </a:r>
            <a:r>
              <a:rPr lang="it-IT" sz="2800">
                <a:cs typeface="Calibri"/>
              </a:rPr>
              <a:t> </a:t>
            </a:r>
            <a:r>
              <a:rPr lang="it-IT" sz="2800" err="1">
                <a:cs typeface="Calibri"/>
              </a:rPr>
              <a:t>inequality</a:t>
            </a:r>
            <a:r>
              <a:rPr lang="it-IT" sz="2800">
                <a:cs typeface="Calibri"/>
              </a:rPr>
              <a:t> </a:t>
            </a:r>
            <a:r>
              <a:rPr lang="it-IT" sz="2800" err="1">
                <a:cs typeface="Calibri"/>
              </a:rPr>
              <a:t>constraints</a:t>
            </a:r>
            <a:r>
              <a:rPr lang="it-IT" sz="2800">
                <a:cs typeface="Calibri"/>
              </a:rPr>
              <a:t> are </a:t>
            </a:r>
            <a:r>
              <a:rPr lang="it-IT" sz="2800" err="1">
                <a:cs typeface="Calibri"/>
              </a:rPr>
              <a:t>written</a:t>
            </a:r>
            <a:r>
              <a:rPr lang="it-IT" sz="2800">
                <a:cs typeface="Calibri"/>
              </a:rPr>
              <a:t> in </a:t>
            </a:r>
            <a:r>
              <a:rPr lang="it-IT" sz="2800" err="1">
                <a:cs typeface="Calibri"/>
              </a:rPr>
              <a:t>Yalmip</a:t>
            </a:r>
            <a:r>
              <a:rPr lang="it-IT" sz="2800">
                <a:cs typeface="Calibri"/>
              </a:rPr>
              <a:t> code? </a:t>
            </a:r>
            <a:r>
              <a:rPr lang="it-IT" sz="2800" err="1">
                <a:cs typeface="Calibri"/>
              </a:rPr>
              <a:t>This</a:t>
            </a:r>
            <a:r>
              <a:rPr lang="it-IT" sz="2800">
                <a:cs typeface="Calibri"/>
              </a:rPr>
              <a:t> </a:t>
            </a:r>
            <a:r>
              <a:rPr lang="it-IT" sz="2800" err="1">
                <a:cs typeface="Calibri"/>
              </a:rPr>
              <a:t>is</a:t>
            </a:r>
            <a:r>
              <a:rPr lang="it-IT" sz="2800">
                <a:cs typeface="Calibri"/>
              </a:rPr>
              <a:t> the </a:t>
            </a:r>
            <a:r>
              <a:rPr lang="it-IT" sz="2800" err="1">
                <a:cs typeface="Calibri"/>
              </a:rPr>
              <a:t>response</a:t>
            </a:r>
            <a:r>
              <a:rPr lang="it-IT" sz="2800">
                <a:cs typeface="Calibri"/>
              </a:rPr>
              <a:t>: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D36540D-5FA2-BC13-910E-982372F8A017}"/>
              </a:ext>
            </a:extLst>
          </p:cNvPr>
          <p:cNvSpPr txBox="1"/>
          <p:nvPr/>
        </p:nvSpPr>
        <p:spPr>
          <a:xfrm>
            <a:off x="97565" y="715267"/>
            <a:ext cx="879703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err="1">
                <a:ea typeface="Calibri"/>
                <a:cs typeface="Calibri"/>
              </a:rPr>
              <a:t>Let</a:t>
            </a:r>
            <a:r>
              <a:rPr lang="it-IT">
                <a:ea typeface="Calibri"/>
                <a:cs typeface="Calibri"/>
              </a:rPr>
              <a:t> Pac-Man </a:t>
            </a:r>
            <a:r>
              <a:rPr lang="it-IT" err="1">
                <a:ea typeface="Calibri"/>
                <a:cs typeface="Calibri"/>
              </a:rPr>
              <a:t>avoids</a:t>
            </a:r>
            <a:r>
              <a:rPr lang="it-IT">
                <a:ea typeface="Calibri"/>
                <a:cs typeface="Calibri"/>
              </a:rPr>
              <a:t> </a:t>
            </a:r>
            <a:r>
              <a:rPr lang="it-IT" err="1">
                <a:ea typeface="Calibri"/>
                <a:cs typeface="Calibri"/>
              </a:rPr>
              <a:t>obstacles</a:t>
            </a:r>
            <a:r>
              <a:rPr lang="it-IT">
                <a:ea typeface="Calibri"/>
                <a:cs typeface="Calibri"/>
              </a:rPr>
              <a:t>             </a:t>
            </a:r>
            <a:r>
              <a:rPr lang="it-IT">
                <a:highlight>
                  <a:srgbClr val="FFFF00"/>
                </a:highlight>
                <a:ea typeface="Calibri"/>
                <a:cs typeface="Calibri"/>
              </a:rPr>
              <a:t>WHY «MOST CHALLENGING»?</a:t>
            </a:r>
          </a:p>
          <a:p>
            <a:pPr marL="285750" indent="-285750">
              <a:buFont typeface="Arial"/>
              <a:buChar char="•"/>
            </a:pPr>
            <a:endParaRPr lang="it-IT" b="1">
              <a:ea typeface="Calibri"/>
              <a:cs typeface="Calibri"/>
            </a:endParaRPr>
          </a:p>
          <a:p>
            <a:r>
              <a:rPr lang="it-IT" b="1">
                <a:ea typeface="Calibri"/>
                <a:cs typeface="Calibri"/>
              </a:rPr>
              <a:t>   									</a:t>
            </a:r>
            <a:endParaRPr lang="it-IT">
              <a:ea typeface="Calibri"/>
              <a:cs typeface="Calibri"/>
            </a:endParaRP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B8A5F3D5-44FA-DA81-378D-D3F79FBB0352}"/>
              </a:ext>
            </a:extLst>
          </p:cNvPr>
          <p:cNvSpPr/>
          <p:nvPr/>
        </p:nvSpPr>
        <p:spPr>
          <a:xfrm flipV="1">
            <a:off x="3299967" y="798178"/>
            <a:ext cx="456615" cy="1908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Picture 2" descr="Of pacman - HD wallpaper | Pxfuel">
            <a:extLst>
              <a:ext uri="{FF2B5EF4-FFF2-40B4-BE49-F238E27FC236}">
                <a16:creationId xmlns:a16="http://schemas.microsoft.com/office/drawing/2014/main" id="{F9B96212-3CD7-EBE6-2949-FB98DC33D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8713A4A-F715-3FCD-736B-736C711D7478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D8AFFD6-8622-B4D3-F596-E21F6F663ABA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14</a:t>
            </a: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A9EBD6D-75CD-7DA2-82D6-E2B94D21FD72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F029E8C1-FFF2-1F4C-681B-10B242CFCEDE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E08604D-1A31-8FF8-8D17-91424F10C715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0B732B-099D-664E-76D8-51CE8AEDB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29497"/>
            <a:ext cx="3159341" cy="3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1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58D9DDFD-1CC6-66EB-1066-79DE18DA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  <a:solidFill>
            <a:srgbClr val="A50021"/>
          </a:solidFill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6A1BFFC-2D3A-81D2-143D-FC0CA245CD5B}"/>
              </a:ext>
            </a:extLst>
          </p:cNvPr>
          <p:cNvSpPr txBox="1"/>
          <p:nvPr/>
        </p:nvSpPr>
        <p:spPr>
          <a:xfrm>
            <a:off x="1" y="-9331"/>
            <a:ext cx="12192000" cy="530912"/>
          </a:xfrm>
          <a:prstGeom prst="rect">
            <a:avLst/>
          </a:prstGeom>
          <a:solidFill>
            <a:srgbClr val="A5002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>
                <a:solidFill>
                  <a:srgbClr val="F2A94E"/>
                </a:solidFill>
                <a:latin typeface="Gill Sans Nova"/>
              </a:rPr>
              <a:t>MODEL PREDICTIVE CONTROL 2/2</a:t>
            </a:r>
            <a:endParaRPr lang="it-IT" sz="2800">
              <a:solidFill>
                <a:srgbClr val="F2A94E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E4B8AC-6E83-D78E-6233-8672EE6C4FDB}"/>
              </a:ext>
            </a:extLst>
          </p:cNvPr>
          <p:cNvSpPr txBox="1"/>
          <p:nvPr/>
        </p:nvSpPr>
        <p:spPr>
          <a:xfrm>
            <a:off x="250231" y="667243"/>
            <a:ext cx="87875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it-IT" sz="250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idea to handle a </a:t>
            </a:r>
            <a:r>
              <a:rPr lang="it-IT" sz="2500" err="1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inequality</a:t>
            </a:r>
            <a:r>
              <a:rPr lang="it-IT" sz="250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500" err="1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r>
              <a:rPr lang="it-IT" sz="250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endParaRPr lang="it-IT" b="1">
              <a:solidFill>
                <a:srgbClr val="C00000"/>
              </a:solidFill>
            </a:endParaRPr>
          </a:p>
          <a:p>
            <a:endParaRPr lang="it-IT">
              <a:solidFill>
                <a:srgbClr val="C00000"/>
              </a:solidFill>
            </a:endParaRPr>
          </a:p>
          <a:p>
            <a:endParaRPr lang="it-IT" sz="1200">
              <a:solidFill>
                <a:srgbClr val="C00000"/>
              </a:solidFill>
            </a:endParaRPr>
          </a:p>
          <a:p>
            <a:endParaRPr lang="it-IT" sz="1200">
              <a:solidFill>
                <a:srgbClr val="C00000"/>
              </a:solidFill>
            </a:endParaRPr>
          </a:p>
          <a:p>
            <a:br>
              <a:rPr lang="it-IT" sz="1200">
                <a:solidFill>
                  <a:srgbClr val="C00000"/>
                </a:solidFill>
              </a:rPr>
            </a:br>
            <a:endParaRPr lang="it-IT" sz="1200">
              <a:solidFill>
                <a:srgbClr val="C00000"/>
              </a:solidFill>
            </a:endParaRPr>
          </a:p>
          <a:p>
            <a:br>
              <a:rPr lang="it-IT" sz="1400">
                <a:solidFill>
                  <a:srgbClr val="C00000"/>
                </a:solidFill>
              </a:rPr>
            </a:br>
            <a:endParaRPr lang="it-IT" sz="1400">
              <a:solidFill>
                <a:srgbClr val="C00000"/>
              </a:solidFill>
            </a:endParaRPr>
          </a:p>
          <a:p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BC6A675-7CFC-A136-E5B4-5817E835B9BE}"/>
                  </a:ext>
                </a:extLst>
              </p:cNvPr>
              <p:cNvSpPr txBox="1"/>
              <p:nvPr/>
            </p:nvSpPr>
            <p:spPr>
              <a:xfrm>
                <a:off x="202443" y="1239073"/>
                <a:ext cx="10038260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/>
                  <a:t>Transform </a:t>
                </a:r>
                <a:r>
                  <a:rPr lang="it-IT" err="1"/>
                  <a:t>obstacle’s</a:t>
                </a:r>
                <a:r>
                  <a:rPr lang="it-IT"/>
                  <a:t> </a:t>
                </a:r>
                <a:r>
                  <a:rPr lang="it-IT" err="1"/>
                  <a:t>coordinates</a:t>
                </a:r>
                <a:r>
                  <a:rPr lang="it-IT"/>
                  <a:t> as a </a:t>
                </a:r>
                <a:r>
                  <a:rPr lang="it-IT" err="1"/>
                  <a:t>unique</a:t>
                </a:r>
                <a:r>
                  <a:rPr lang="it-IT"/>
                  <a:t> </a:t>
                </a:r>
                <a:r>
                  <a:rPr lang="it-IT" err="1"/>
                  <a:t>number</a:t>
                </a:r>
                <a:r>
                  <a:rPr lang="it-IT"/>
                  <a:t> </a:t>
                </a:r>
                <a:r>
                  <a:rPr lang="it-IT" err="1"/>
                  <a:t>according</a:t>
                </a:r>
                <a:r>
                  <a:rPr lang="it-IT"/>
                  <a:t> to </a:t>
                </a:r>
                <a:r>
                  <a:rPr lang="it-IT" err="1"/>
                  <a:t>this</a:t>
                </a:r>
                <a:r>
                  <a:rPr lang="it-IT"/>
                  <a:t> rule:</a:t>
                </a:r>
                <a:br>
                  <a:rPr lang="it-IT">
                    <a:solidFill>
                      <a:srgbClr val="C00000"/>
                    </a:solidFill>
                  </a:rPr>
                </a:br>
                <a:r>
                  <a:rPr lang="it-IT">
                    <a:solidFill>
                      <a:srgbClr val="C00000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𝒐𝒃𝒔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=100∙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BC6A675-7CFC-A136-E5B4-5817E8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43" y="1239073"/>
                <a:ext cx="10038260" cy="892552"/>
              </a:xfrm>
              <a:prstGeom prst="rect">
                <a:avLst/>
              </a:prstGeom>
              <a:blipFill>
                <a:blip r:embed="rId3"/>
                <a:stretch>
                  <a:fillRect l="-364" t="-3401" b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CE56882A-9E66-3486-2755-EE31D3EDC9BF}"/>
                  </a:ext>
                </a:extLst>
              </p:cNvPr>
              <p:cNvSpPr/>
              <p:nvPr/>
            </p:nvSpPr>
            <p:spPr>
              <a:xfrm>
                <a:off x="660399" y="3196096"/>
                <a:ext cx="5435600" cy="17768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>
                    <a:solidFill>
                      <a:schemeClr val="tx1"/>
                    </a:solidFill>
                  </a:rPr>
                  <a:t>Let’s </a:t>
                </a:r>
                <a:r>
                  <a:rPr lang="it-IT" err="1">
                    <a:solidFill>
                      <a:schemeClr val="tx1"/>
                    </a:solidFill>
                  </a:rPr>
                  <a:t>consider</a:t>
                </a:r>
                <a:r>
                  <a:rPr lang="it-IT">
                    <a:solidFill>
                      <a:schemeClr val="tx1"/>
                    </a:solidFill>
                  </a:rPr>
                  <a:t> the first </a:t>
                </a:r>
                <a:r>
                  <a:rPr lang="it-IT" err="1">
                    <a:solidFill>
                      <a:schemeClr val="tx1"/>
                    </a:solidFill>
                  </a:rPr>
                  <a:t>obstacle</a:t>
                </a:r>
                <a:r>
                  <a:rPr lang="it-IT">
                    <a:solidFill>
                      <a:schemeClr val="tx1"/>
                    </a:solidFill>
                  </a:rPr>
                  <a:t> with </a:t>
                </a:r>
                <a:r>
                  <a:rPr lang="it-IT" err="1">
                    <a:solidFill>
                      <a:schemeClr val="tx1"/>
                    </a:solidFill>
                  </a:rPr>
                  <a:t>coordinates</a:t>
                </a:r>
                <a:r>
                  <a:rPr lang="it-IT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it-IT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=(2,2)</m:t>
                    </m:r>
                  </m:oMath>
                </a14:m>
                <a:r>
                  <a:rPr lang="it-IT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it-IT" err="1">
                    <a:solidFill>
                      <a:schemeClr val="tx1"/>
                    </a:solidFill>
                  </a:rPr>
                  <a:t>Then</a:t>
                </a:r>
                <a:r>
                  <a:rPr lang="it-IT">
                    <a:solidFill>
                      <a:schemeClr val="tx1"/>
                    </a:solidFill>
                  </a:rPr>
                  <a:t>:</a:t>
                </a:r>
                <a:br>
                  <a:rPr lang="it-IT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𝐨𝐛𝐬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it-IT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2+2=202</m:t>
                      </m:r>
                    </m:oMath>
                  </m:oMathPara>
                </a14:m>
                <a:endParaRPr lang="it-IT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CE56882A-9E66-3486-2755-EE31D3EDC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99" y="3196096"/>
                <a:ext cx="5435600" cy="1776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00FBDC-D269-FFD7-301E-C654F3A30BA3}"/>
              </a:ext>
            </a:extLst>
          </p:cNvPr>
          <p:cNvSpPr txBox="1"/>
          <p:nvPr/>
        </p:nvSpPr>
        <p:spPr>
          <a:xfrm>
            <a:off x="-146526" y="2624266"/>
            <a:ext cx="2379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u="sng" err="1"/>
              <a:t>Example</a:t>
            </a:r>
            <a:endParaRPr lang="it-IT" b="1" u="sng"/>
          </a:p>
        </p:txBody>
      </p:sp>
      <p:pic>
        <p:nvPicPr>
          <p:cNvPr id="16" name="Picture 2" descr="Of pacman - HD wallpaper | Pxfuel">
            <a:extLst>
              <a:ext uri="{FF2B5EF4-FFF2-40B4-BE49-F238E27FC236}">
                <a16:creationId xmlns:a16="http://schemas.microsoft.com/office/drawing/2014/main" id="{70D05BA2-F4C8-5F50-62D9-95D948484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DE07B85-C610-7F33-8718-D2A54E8F60F1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C2D5D22-95FC-2B4E-037A-CCAAB19F9D16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15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BF20DFD3-6C8A-8C7B-41B4-0857293C9672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6CDBA09-8B4B-1CBA-30E6-8844413B77B3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494B6B6-8AEF-DC1A-1F17-40788C17DA48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16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58D9DDFD-1CC6-66EB-1066-79DE18DA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  <a:solidFill>
            <a:srgbClr val="A50021"/>
          </a:solidFill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6A1BFFC-2D3A-81D2-143D-FC0CA245CD5B}"/>
              </a:ext>
            </a:extLst>
          </p:cNvPr>
          <p:cNvSpPr txBox="1"/>
          <p:nvPr/>
        </p:nvSpPr>
        <p:spPr>
          <a:xfrm>
            <a:off x="1" y="-9331"/>
            <a:ext cx="12192000" cy="530912"/>
          </a:xfrm>
          <a:prstGeom prst="rect">
            <a:avLst/>
          </a:prstGeom>
          <a:solidFill>
            <a:srgbClr val="A5002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>
                <a:solidFill>
                  <a:srgbClr val="F2A94E"/>
                </a:solidFill>
                <a:latin typeface="Gill Sans Nova"/>
              </a:rPr>
              <a:t>MODEL PREDICTIVE CONTROL 2/2</a:t>
            </a:r>
            <a:endParaRPr lang="it-IT" sz="2800">
              <a:solidFill>
                <a:srgbClr val="F2A94E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E4B8AC-6E83-D78E-6233-8672EE6C4FDB}"/>
              </a:ext>
            </a:extLst>
          </p:cNvPr>
          <p:cNvSpPr txBox="1"/>
          <p:nvPr/>
        </p:nvSpPr>
        <p:spPr>
          <a:xfrm>
            <a:off x="250231" y="667243"/>
            <a:ext cx="87875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it-IT" sz="250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idea to handle a </a:t>
            </a:r>
            <a:r>
              <a:rPr lang="it-IT" sz="2500" err="1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inequality</a:t>
            </a:r>
            <a:r>
              <a:rPr lang="it-IT" sz="250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500" err="1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r>
              <a:rPr lang="it-IT" sz="250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endParaRPr lang="it-IT" b="1">
              <a:solidFill>
                <a:srgbClr val="C00000"/>
              </a:solidFill>
            </a:endParaRPr>
          </a:p>
          <a:p>
            <a:endParaRPr lang="it-IT">
              <a:solidFill>
                <a:srgbClr val="C00000"/>
              </a:solidFill>
            </a:endParaRPr>
          </a:p>
          <a:p>
            <a:endParaRPr lang="it-IT" sz="1200">
              <a:solidFill>
                <a:srgbClr val="C00000"/>
              </a:solidFill>
            </a:endParaRPr>
          </a:p>
          <a:p>
            <a:endParaRPr lang="it-IT" sz="1200">
              <a:solidFill>
                <a:srgbClr val="C00000"/>
              </a:solidFill>
            </a:endParaRPr>
          </a:p>
          <a:p>
            <a:br>
              <a:rPr lang="it-IT" sz="1200">
                <a:solidFill>
                  <a:srgbClr val="C00000"/>
                </a:solidFill>
              </a:rPr>
            </a:br>
            <a:endParaRPr lang="it-IT" sz="1200">
              <a:solidFill>
                <a:srgbClr val="C00000"/>
              </a:solidFill>
            </a:endParaRPr>
          </a:p>
          <a:p>
            <a:br>
              <a:rPr lang="it-IT" sz="1400">
                <a:solidFill>
                  <a:srgbClr val="C00000"/>
                </a:solidFill>
              </a:rPr>
            </a:br>
            <a:endParaRPr lang="it-IT" sz="1400">
              <a:solidFill>
                <a:srgbClr val="C00000"/>
              </a:solidFill>
            </a:endParaRPr>
          </a:p>
          <a:p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BC6A675-7CFC-A136-E5B4-5817E835B9BE}"/>
                  </a:ext>
                </a:extLst>
              </p:cNvPr>
              <p:cNvSpPr txBox="1"/>
              <p:nvPr/>
            </p:nvSpPr>
            <p:spPr>
              <a:xfrm>
                <a:off x="202443" y="1239073"/>
                <a:ext cx="10038260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/>
                  <a:t>Transform </a:t>
                </a:r>
                <a:r>
                  <a:rPr lang="it-IT" err="1"/>
                  <a:t>obstacle’s</a:t>
                </a:r>
                <a:r>
                  <a:rPr lang="it-IT"/>
                  <a:t> </a:t>
                </a:r>
                <a:r>
                  <a:rPr lang="it-IT" err="1"/>
                  <a:t>coordinates</a:t>
                </a:r>
                <a:r>
                  <a:rPr lang="it-IT"/>
                  <a:t> as a </a:t>
                </a:r>
                <a:r>
                  <a:rPr lang="it-IT" err="1"/>
                  <a:t>unique</a:t>
                </a:r>
                <a:r>
                  <a:rPr lang="it-IT"/>
                  <a:t> </a:t>
                </a:r>
                <a:r>
                  <a:rPr lang="it-IT" err="1"/>
                  <a:t>number</a:t>
                </a:r>
                <a:r>
                  <a:rPr lang="it-IT"/>
                  <a:t> </a:t>
                </a:r>
                <a:r>
                  <a:rPr lang="it-IT" err="1"/>
                  <a:t>according</a:t>
                </a:r>
                <a:r>
                  <a:rPr lang="it-IT"/>
                  <a:t> to </a:t>
                </a:r>
                <a:r>
                  <a:rPr lang="it-IT" err="1"/>
                  <a:t>this</a:t>
                </a:r>
                <a:r>
                  <a:rPr lang="it-IT"/>
                  <a:t> rule:</a:t>
                </a:r>
                <a:br>
                  <a:rPr lang="it-IT">
                    <a:solidFill>
                      <a:srgbClr val="C00000"/>
                    </a:solidFill>
                  </a:rPr>
                </a:br>
                <a:r>
                  <a:rPr lang="it-IT">
                    <a:solidFill>
                      <a:srgbClr val="C00000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𝒐𝒃𝒔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=100∙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BC6A675-7CFC-A136-E5B4-5817E8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43" y="1239073"/>
                <a:ext cx="10038260" cy="892552"/>
              </a:xfrm>
              <a:prstGeom prst="rect">
                <a:avLst/>
              </a:prstGeom>
              <a:blipFill>
                <a:blip r:embed="rId4"/>
                <a:stretch>
                  <a:fillRect l="-364" t="-3401" b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AC3C4C2-E259-79F4-202F-1C20122F66BE}"/>
                  </a:ext>
                </a:extLst>
              </p:cNvPr>
              <p:cNvSpPr txBox="1"/>
              <p:nvPr/>
            </p:nvSpPr>
            <p:spPr>
              <a:xfrm>
                <a:off x="-1" y="2762764"/>
                <a:ext cx="11796939" cy="1628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>
                    <a:solidFill>
                      <a:schemeClr val="tx1"/>
                    </a:solidFill>
                  </a:rPr>
                  <a:t>Introduce </a:t>
                </a:r>
                <a:r>
                  <a:rPr lang="it-IT" err="1">
                    <a:solidFill>
                      <a:schemeClr val="tx1"/>
                    </a:solidFill>
                  </a:rPr>
                  <a:t>symbolic</a:t>
                </a:r>
                <a:r>
                  <a:rPr lang="it-IT">
                    <a:solidFill>
                      <a:schemeClr val="tx1"/>
                    </a:solidFill>
                  </a:rPr>
                  <a:t> </a:t>
                </a:r>
                <a:r>
                  <a:rPr lang="it-IT" err="1">
                    <a:solidFill>
                      <a:schemeClr val="tx1"/>
                    </a:solidFill>
                  </a:rPr>
                  <a:t>binary</a:t>
                </a:r>
                <a:r>
                  <a:rPr lang="it-IT">
                    <a:solidFill>
                      <a:schemeClr val="tx1"/>
                    </a:solidFill>
                  </a:rPr>
                  <a:t> </a:t>
                </a:r>
                <a:r>
                  <a:rPr lang="it-IT" err="1">
                    <a:solidFill>
                      <a:schemeClr val="tx1"/>
                    </a:solidFill>
                  </a:rPr>
                  <a:t>variable</a:t>
                </a:r>
                <a:r>
                  <a:rPr lang="it-IT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>
                    <a:solidFill>
                      <a:schemeClr val="tx1"/>
                    </a:solidFill>
                  </a:rPr>
                  <a:t> </a:t>
                </a:r>
                <a:r>
                  <a:rPr lang="it-IT" err="1">
                    <a:solidFill>
                      <a:schemeClr val="tx1"/>
                    </a:solidFill>
                  </a:rPr>
                  <a:t>related</a:t>
                </a:r>
                <a:r>
                  <a:rPr lang="it-IT">
                    <a:solidFill>
                      <a:schemeClr val="tx1"/>
                    </a:solidFill>
                  </a:rPr>
                  <a:t>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it-IT">
                    <a:solidFill>
                      <a:schemeClr val="tx1"/>
                    </a:solidFill>
                  </a:rPr>
                  <a:t> </a:t>
                </a:r>
                <a:r>
                  <a:rPr lang="it-IT" err="1">
                    <a:solidFill>
                      <a:schemeClr val="tx1"/>
                    </a:solidFill>
                  </a:rPr>
                  <a:t>obstacle</a:t>
                </a:r>
                <a:endParaRPr lang="it-IT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err="1"/>
                  <a:t>When</a:t>
                </a:r>
                <a:r>
                  <a:rPr lang="it-IT"/>
                  <a:t> the </a:t>
                </a:r>
                <a:r>
                  <a:rPr lang="it-IT" err="1"/>
                  <a:t>potential</a:t>
                </a:r>
                <a:r>
                  <a:rPr lang="it-IT"/>
                  <a:t> future </a:t>
                </a:r>
                <a:r>
                  <a:rPr lang="it-IT" err="1"/>
                  <a:t>Pac-Man’s</a:t>
                </a:r>
                <a:r>
                  <a:rPr lang="it-IT"/>
                  <a:t> </a:t>
                </a:r>
                <a:r>
                  <a:rPr lang="it-IT" err="1"/>
                  <a:t>coordinates</a:t>
                </a:r>
                <a:r>
                  <a:rPr lang="it-IT"/>
                  <a:t> </a:t>
                </a:r>
                <a:r>
                  <a:rPr lang="it-IT" err="1"/>
                  <a:t>correspond</a:t>
                </a:r>
                <a:r>
                  <a:rPr lang="it-IT"/>
                  <a:t> to location of the </a:t>
                </a:r>
                <a14:m>
                  <m:oMath xmlns:m="http://schemas.openxmlformats.org/officeDocument/2006/math">
                    <m:r>
                      <a:rPr lang="it-IT" sz="1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 sz="1800" b="0" i="0" smtClean="0">
                        <a:latin typeface="Cambria Math" panose="02040503050406030204" pitchFamily="18" charset="0"/>
                      </a:rPr>
                      <m:t>obsta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𝑐𝑙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sub>
                    </m:sSub>
                  </m:oMath>
                </a14:m>
                <a:r>
                  <a:rPr lang="it-IT">
                    <a:solidFill>
                      <a:srgbClr val="C00000"/>
                    </a:solidFill>
                  </a:rPr>
                  <a:t> </a:t>
                </a:r>
                <a:r>
                  <a:rPr lang="it-IT" b="1" err="1"/>
                  <a:t>at</a:t>
                </a:r>
                <a:r>
                  <a:rPr lang="it-IT" b="1"/>
                  <a:t> the stage k+1, the following </a:t>
                </a:r>
                <a:r>
                  <a:rPr lang="it-IT" b="1" err="1"/>
                  <a:t>constraints</a:t>
                </a:r>
                <a:r>
                  <a:rPr lang="it-IT" b="1"/>
                  <a:t> </a:t>
                </a:r>
                <a:r>
                  <a:rPr lang="it-IT" b="1" err="1"/>
                  <a:t>allow</a:t>
                </a:r>
                <a:r>
                  <a:rPr lang="it-IT" b="1"/>
                  <a:t> to </a:t>
                </a:r>
                <a:r>
                  <a:rPr lang="it-IT" b="1" err="1"/>
                  <a:t>recognize</a:t>
                </a:r>
                <a:r>
                  <a:rPr lang="it-IT" b="1"/>
                  <a:t> </a:t>
                </a:r>
                <a:r>
                  <a:rPr lang="it-IT" b="1" err="1"/>
                  <a:t>this</a:t>
                </a:r>
                <a:r>
                  <a:rPr lang="it-IT" b="1"/>
                  <a:t> </a:t>
                </a:r>
                <a:r>
                  <a:rPr lang="it-IT" b="1" err="1"/>
                  <a:t>episode</a:t>
                </a:r>
                <a:r>
                  <a:rPr lang="it-IT" b="1"/>
                  <a:t> </a:t>
                </a:r>
                <a:r>
                  <a:rPr lang="it-IT" b="1" err="1"/>
                  <a:t>requiring</a:t>
                </a:r>
                <a:r>
                  <a:rPr lang="it-IT" b="1"/>
                  <a:t> </a:t>
                </a:r>
                <a:r>
                  <a:rPr lang="it-IT" b="1" err="1"/>
                  <a:t>both</a:t>
                </a:r>
                <a:r>
                  <a:rPr lang="it-IT" b="1"/>
                  <a:t> </a:t>
                </a:r>
                <a:r>
                  <a:rPr lang="it-IT" b="1" err="1"/>
                  <a:t>value</a:t>
                </a:r>
                <a:r>
                  <a:rPr lang="it-IT" b="1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400" b="1"/>
                  <a:t> </a:t>
                </a:r>
                <a:r>
                  <a:rPr lang="it-IT" b="1"/>
                  <a:t>and</a:t>
                </a:r>
                <a:r>
                  <a:rPr lang="it-IT" sz="1400" b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400">
                    <a:solidFill>
                      <a:srgbClr val="C00000"/>
                    </a:solidFill>
                  </a:rPr>
                  <a:t> </a:t>
                </a:r>
                <a:r>
                  <a:rPr lang="it-IT" b="1" err="1"/>
                  <a:t>equals</a:t>
                </a:r>
                <a:r>
                  <a:rPr lang="it-IT" b="1"/>
                  <a:t> to 1</a:t>
                </a:r>
                <a:r>
                  <a:rPr lang="it-IT">
                    <a:solidFill>
                      <a:srgbClr val="C00000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0" smtClean="0">
                          <a:latin typeface="Cambria Math" panose="02040503050406030204" pitchFamily="18" charset="0"/>
                        </a:rPr>
                        <m:t>100∗</m:t>
                      </m:r>
                      <m:sSub>
                        <m:sSub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200" b="1" i="1" smtClean="0">
                          <a:latin typeface="Cambria Math" panose="02040503050406030204" pitchFamily="18" charset="0"/>
                        </a:rPr>
                        <m:t>𝒐𝒃𝒔</m:t>
                      </m:r>
                      <m:d>
                        <m:d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+0.5≤1000∗</m:t>
                      </m:r>
                      <m:sSub>
                        <m:sSub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20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0" smtClean="0">
                          <a:latin typeface="Cambria Math" panose="02040503050406030204" pitchFamily="18" charset="0"/>
                        </a:rPr>
                        <m:t>−100∗</m:t>
                      </m:r>
                      <m:sSub>
                        <m:sSub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200" b="1" i="1" smtClean="0">
                          <a:latin typeface="Cambria Math" panose="02040503050406030204" pitchFamily="18" charset="0"/>
                        </a:rPr>
                        <m:t>𝒐𝒃𝒔</m:t>
                      </m:r>
                      <m:d>
                        <m:d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+0.5≤1000∗</m:t>
                      </m:r>
                      <m:sSub>
                        <m:sSub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𝑜𝑏𝑠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it-IT" sz="1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AC3C4C2-E259-79F4-202F-1C20122F6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762764"/>
                <a:ext cx="11796939" cy="1628972"/>
              </a:xfrm>
              <a:prstGeom prst="rect">
                <a:avLst/>
              </a:prstGeom>
              <a:blipFill>
                <a:blip r:embed="rId5"/>
                <a:stretch>
                  <a:fillRect t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06A94DD-A8F3-8F65-35DD-05D6EA244C00}"/>
              </a:ext>
            </a:extLst>
          </p:cNvPr>
          <p:cNvSpPr txBox="1"/>
          <p:nvPr/>
        </p:nvSpPr>
        <p:spPr>
          <a:xfrm>
            <a:off x="250231" y="2358306"/>
            <a:ext cx="629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it-IT" b="1" u="sng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</a:t>
            </a:r>
            <a:r>
              <a:rPr lang="it-IT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it-IT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invalid</a:t>
            </a:r>
            <a:r>
              <a:rPr lang="it-IT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 man </a:t>
            </a:r>
            <a:r>
              <a:rPr lang="it-IT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states</a:t>
            </a:r>
            <a:r>
              <a:rPr lang="it-IT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evolution</a:t>
            </a:r>
            <a:r>
              <a:rPr lang="it-IT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it-IT">
                <a:solidFill>
                  <a:srgbClr val="C00000"/>
                </a:solidFill>
              </a:rPr>
              <a:t>	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55E84FD-2CDA-B331-84E2-97ECAF813C5B}"/>
              </a:ext>
            </a:extLst>
          </p:cNvPr>
          <p:cNvSpPr txBox="1"/>
          <p:nvPr/>
        </p:nvSpPr>
        <p:spPr>
          <a:xfrm>
            <a:off x="-2241330" y="5123597"/>
            <a:ext cx="629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u="sng" err="1"/>
              <a:t>Example</a:t>
            </a:r>
            <a:endParaRPr lang="it-IT" b="1" u="sn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2E85B63B-1EFD-FF4D-4286-A6290D12C3BE}"/>
                  </a:ext>
                </a:extLst>
              </p:cNvPr>
              <p:cNvSpPr/>
              <p:nvPr/>
            </p:nvSpPr>
            <p:spPr>
              <a:xfrm>
                <a:off x="1479102" y="4702709"/>
                <a:ext cx="10568835" cy="149596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>
                  <a:solidFill>
                    <a:schemeClr val="tx1"/>
                  </a:solidFill>
                </a:endParaRPr>
              </a:p>
              <a:p>
                <a:pPr algn="ctr"/>
                <a:endParaRPr lang="it-IT" sz="140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err="1">
                    <a:solidFill>
                      <a:schemeClr val="tx1"/>
                    </a:solidFill>
                  </a:rPr>
                  <a:t>If</a:t>
                </a:r>
                <a:r>
                  <a:rPr lang="it-IT">
                    <a:solidFill>
                      <a:schemeClr val="tx1"/>
                    </a:solidFill>
                  </a:rPr>
                  <a:t> Pac-Man </a:t>
                </a:r>
                <a:r>
                  <a:rPr lang="it-IT" err="1">
                    <a:solidFill>
                      <a:schemeClr val="tx1"/>
                    </a:solidFill>
                  </a:rPr>
                  <a:t>is</a:t>
                </a:r>
                <a:r>
                  <a:rPr lang="it-IT">
                    <a:solidFill>
                      <a:schemeClr val="tx1"/>
                    </a:solidFill>
                  </a:rPr>
                  <a:t> </a:t>
                </a:r>
                <a:r>
                  <a:rPr lang="it-IT" err="1">
                    <a:solidFill>
                      <a:schemeClr val="tx1"/>
                    </a:solidFill>
                  </a:rPr>
                  <a:t>at</a:t>
                </a:r>
                <a:r>
                  <a:rPr lang="it-IT">
                    <a:solidFill>
                      <a:schemeClr val="tx1"/>
                    </a:solidFill>
                  </a:rPr>
                  <a:t> the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𝑠𝑡𝑎𝑔𝑒</m:t>
                    </m:r>
                    <m:r>
                      <a:rPr lang="it-IT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it-IT">
                    <a:solidFill>
                      <a:schemeClr val="tx1"/>
                    </a:solidFill>
                  </a:rPr>
                  <a:t> and the future </a:t>
                </a:r>
                <a:r>
                  <a:rPr lang="it-IT" err="1">
                    <a:solidFill>
                      <a:schemeClr val="tx1"/>
                    </a:solidFill>
                  </a:rPr>
                  <a:t>coordinates</a:t>
                </a:r>
                <a:r>
                  <a:rPr lang="it-IT">
                    <a:solidFill>
                      <a:schemeClr val="tx1"/>
                    </a:solidFill>
                  </a:rPr>
                  <a:t> </a:t>
                </a:r>
                <a:r>
                  <a:rPr lang="it-IT" err="1">
                    <a:solidFill>
                      <a:schemeClr val="tx1"/>
                    </a:solidFill>
                  </a:rPr>
                  <a:t>will</a:t>
                </a:r>
                <a:r>
                  <a:rPr lang="it-IT">
                    <a:solidFill>
                      <a:schemeClr val="tx1"/>
                    </a:solidFill>
                  </a:rPr>
                  <a:t> be </a:t>
                </a:r>
                <a:r>
                  <a:rPr lang="it-IT" err="1">
                    <a:solidFill>
                      <a:schemeClr val="tx1"/>
                    </a:solidFill>
                  </a:rPr>
                  <a:t>equal</a:t>
                </a:r>
                <a:r>
                  <a:rPr lang="it-IT">
                    <a:solidFill>
                      <a:schemeClr val="tx1"/>
                    </a:solidFill>
                  </a:rPr>
                  <a:t> to </a:t>
                </a:r>
                <a:r>
                  <a:rPr lang="it-IT" err="1">
                    <a:solidFill>
                      <a:schemeClr val="tx1"/>
                    </a:solidFill>
                  </a:rPr>
                  <a:t>that</a:t>
                </a:r>
                <a:r>
                  <a:rPr lang="it-IT">
                    <a:solidFill>
                      <a:schemeClr val="tx1"/>
                    </a:solidFill>
                  </a:rPr>
                  <a:t> of the first </a:t>
                </a:r>
                <a:r>
                  <a:rPr lang="it-IT" err="1">
                    <a:solidFill>
                      <a:schemeClr val="tx1"/>
                    </a:solidFill>
                  </a:rPr>
                  <a:t>obstacle</a:t>
                </a:r>
                <a:r>
                  <a:rPr lang="it-IT">
                    <a:solidFill>
                      <a:schemeClr val="tx1"/>
                    </a:solidFill>
                  </a:rPr>
                  <a:t>: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>
                  <a:solidFill>
                    <a:schemeClr val="tx1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>
                  <a:solidFill>
                    <a:schemeClr val="tx1"/>
                  </a:solidFill>
                </a:endParaRPr>
              </a:p>
              <a:p>
                <a:pPr lvl="1"/>
                <a:r>
                  <a:rPr lang="it-IT" err="1">
                    <a:solidFill>
                      <a:schemeClr val="tx1"/>
                    </a:solidFill>
                  </a:rPr>
                  <a:t>Then</a:t>
                </a:r>
                <a:r>
                  <a:rPr lang="it-IT">
                    <a:solidFill>
                      <a:schemeClr val="tx1"/>
                    </a:solidFill>
                  </a:rPr>
                  <a:t> the </a:t>
                </a:r>
                <a:r>
                  <a:rPr lang="it-IT" err="1">
                    <a:solidFill>
                      <a:schemeClr val="tx1"/>
                    </a:solidFill>
                  </a:rPr>
                  <a:t>constraints</a:t>
                </a:r>
                <a:r>
                  <a:rPr lang="it-IT">
                    <a:solidFill>
                      <a:schemeClr val="tx1"/>
                    </a:solidFill>
                  </a:rPr>
                  <a:t> </a:t>
                </a:r>
                <a:r>
                  <a:rPr lang="it-IT" err="1">
                    <a:solidFill>
                      <a:schemeClr val="tx1"/>
                    </a:solidFill>
                  </a:rPr>
                  <a:t>would</a:t>
                </a:r>
                <a:r>
                  <a:rPr lang="it-IT">
                    <a:solidFill>
                      <a:schemeClr val="tx1"/>
                    </a:solidFill>
                  </a:rPr>
                  <a:t> </a:t>
                </a:r>
                <a:r>
                  <a:rPr lang="it-IT" err="1">
                    <a:solidFill>
                      <a:schemeClr val="tx1"/>
                    </a:solidFill>
                  </a:rPr>
                  <a:t>require</a:t>
                </a:r>
                <a:r>
                  <a:rPr lang="it-IT">
                    <a:solidFill>
                      <a:schemeClr val="tx1"/>
                    </a:solidFill>
                  </a:rPr>
                  <a:t> </a:t>
                </a:r>
                <a:r>
                  <a:rPr lang="it-IT" err="1">
                    <a:solidFill>
                      <a:schemeClr val="tx1"/>
                    </a:solidFill>
                  </a:rPr>
                  <a:t>both</a:t>
                </a:r>
                <a:endParaRPr lang="it-IT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𝐰</m:t>
                    </m:r>
                    <m:d>
                      <m:d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d>
                      <m:d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𝒍𝒆𝒏𝒈𝒕𝒉</m:t>
                        </m:r>
                      </m:e>
                    </m:d>
                    <m:r>
                      <a:rPr lang="it-IT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>
                    <a:solidFill>
                      <a:schemeClr val="tx1"/>
                    </a:solidFill>
                  </a:rPr>
                  <a:t>!!</a:t>
                </a:r>
              </a:p>
              <a:p>
                <a:pPr algn="ctr"/>
                <a:endParaRPr lang="it-IT" sz="1200">
                  <a:solidFill>
                    <a:schemeClr val="tx1"/>
                  </a:solidFill>
                </a:endParaRPr>
              </a:p>
              <a:p>
                <a:pPr algn="ctr"/>
                <a:endParaRPr lang="it-IT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2E85B63B-1EFD-FF4D-4286-A6290D12C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102" y="4702709"/>
                <a:ext cx="10568835" cy="1495967"/>
              </a:xfrm>
              <a:prstGeom prst="rect">
                <a:avLst/>
              </a:prstGeom>
              <a:blipFill>
                <a:blip r:embed="rId6"/>
                <a:stretch>
                  <a:fillRect t="-1205" b="-722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 descr="Of pacman - HD wallpaper | Pxfuel">
            <a:extLst>
              <a:ext uri="{FF2B5EF4-FFF2-40B4-BE49-F238E27FC236}">
                <a16:creationId xmlns:a16="http://schemas.microsoft.com/office/drawing/2014/main" id="{A56EAC0E-FA62-2917-7AEB-ED55C3845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ECCAF86-BFB6-766A-2ACE-BF5679DF0C0B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F1C4F80-6B91-1FC6-DCA0-8538E52524CE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</a:t>
            </a:r>
            <a:r>
              <a:rPr lang="it-IT" sz="1600">
                <a:solidFill>
                  <a:schemeClr val="bg1"/>
                </a:solidFill>
                <a:latin typeface="Gill Sans Nova" panose="020B0602020104020203" pitchFamily="34" charset="0"/>
              </a:rPr>
              <a:t> </a:t>
            </a:r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15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3F70E251-6127-E158-3A4E-2EFA0E7B070D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F2077520-BFCB-88DC-AE9F-66541941F167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10F36B5-63F3-CB70-598A-0857E6E2C7D2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47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58D9DDFD-1CC6-66EB-1066-79DE18DA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  <a:solidFill>
            <a:srgbClr val="A50021"/>
          </a:solidFill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6A1BFFC-2D3A-81D2-143D-FC0CA245CD5B}"/>
              </a:ext>
            </a:extLst>
          </p:cNvPr>
          <p:cNvSpPr txBox="1"/>
          <p:nvPr/>
        </p:nvSpPr>
        <p:spPr>
          <a:xfrm>
            <a:off x="1" y="-9331"/>
            <a:ext cx="12192000" cy="530912"/>
          </a:xfrm>
          <a:prstGeom prst="rect">
            <a:avLst/>
          </a:prstGeom>
          <a:solidFill>
            <a:srgbClr val="A5002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>
                <a:solidFill>
                  <a:srgbClr val="F2A94E"/>
                </a:solidFill>
                <a:latin typeface="Gill Sans Nova"/>
              </a:rPr>
              <a:t>MODEL PREDICTIVE CONTROL 2/2</a:t>
            </a:r>
            <a:endParaRPr lang="it-IT" sz="2800">
              <a:solidFill>
                <a:srgbClr val="F2A94E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E4B8AC-6E83-D78E-6233-8672EE6C4FDB}"/>
              </a:ext>
            </a:extLst>
          </p:cNvPr>
          <p:cNvSpPr txBox="1"/>
          <p:nvPr/>
        </p:nvSpPr>
        <p:spPr>
          <a:xfrm>
            <a:off x="250231" y="667243"/>
            <a:ext cx="87875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it-IT" sz="250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idea to handle a </a:t>
            </a:r>
            <a:r>
              <a:rPr lang="it-IT" sz="2500" err="1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inequality</a:t>
            </a:r>
            <a:r>
              <a:rPr lang="it-IT" sz="250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500" err="1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r>
              <a:rPr lang="it-IT" sz="250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endParaRPr lang="it-IT" b="1">
              <a:solidFill>
                <a:srgbClr val="C00000"/>
              </a:solidFill>
            </a:endParaRPr>
          </a:p>
          <a:p>
            <a:endParaRPr lang="it-IT">
              <a:solidFill>
                <a:srgbClr val="C00000"/>
              </a:solidFill>
            </a:endParaRPr>
          </a:p>
          <a:p>
            <a:endParaRPr lang="it-IT" sz="1200">
              <a:solidFill>
                <a:srgbClr val="C00000"/>
              </a:solidFill>
            </a:endParaRPr>
          </a:p>
          <a:p>
            <a:endParaRPr lang="it-IT" sz="1200">
              <a:solidFill>
                <a:srgbClr val="C00000"/>
              </a:solidFill>
            </a:endParaRPr>
          </a:p>
          <a:p>
            <a:br>
              <a:rPr lang="it-IT" sz="1200">
                <a:solidFill>
                  <a:srgbClr val="C00000"/>
                </a:solidFill>
              </a:rPr>
            </a:br>
            <a:endParaRPr lang="it-IT" sz="1200">
              <a:solidFill>
                <a:srgbClr val="C00000"/>
              </a:solidFill>
            </a:endParaRPr>
          </a:p>
          <a:p>
            <a:br>
              <a:rPr lang="it-IT" sz="1400">
                <a:solidFill>
                  <a:srgbClr val="C00000"/>
                </a:solidFill>
              </a:rPr>
            </a:br>
            <a:endParaRPr lang="it-IT" sz="1400">
              <a:solidFill>
                <a:srgbClr val="C00000"/>
              </a:solidFill>
            </a:endParaRPr>
          </a:p>
          <a:p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BC6A675-7CFC-A136-E5B4-5817E835B9BE}"/>
                  </a:ext>
                </a:extLst>
              </p:cNvPr>
              <p:cNvSpPr txBox="1"/>
              <p:nvPr/>
            </p:nvSpPr>
            <p:spPr>
              <a:xfrm>
                <a:off x="202443" y="1239073"/>
                <a:ext cx="10038260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/>
                  <a:t>Transform </a:t>
                </a:r>
                <a:r>
                  <a:rPr lang="it-IT" err="1"/>
                  <a:t>obstacle’s</a:t>
                </a:r>
                <a:r>
                  <a:rPr lang="it-IT"/>
                  <a:t> </a:t>
                </a:r>
                <a:r>
                  <a:rPr lang="it-IT" err="1"/>
                  <a:t>coordinates</a:t>
                </a:r>
                <a:r>
                  <a:rPr lang="it-IT"/>
                  <a:t> as a </a:t>
                </a:r>
                <a:r>
                  <a:rPr lang="it-IT" err="1"/>
                  <a:t>unique</a:t>
                </a:r>
                <a:r>
                  <a:rPr lang="it-IT"/>
                  <a:t> </a:t>
                </a:r>
                <a:r>
                  <a:rPr lang="it-IT" err="1"/>
                  <a:t>number</a:t>
                </a:r>
                <a:r>
                  <a:rPr lang="it-IT"/>
                  <a:t> </a:t>
                </a:r>
                <a:r>
                  <a:rPr lang="it-IT" err="1"/>
                  <a:t>according</a:t>
                </a:r>
                <a:r>
                  <a:rPr lang="it-IT"/>
                  <a:t> to </a:t>
                </a:r>
                <a:r>
                  <a:rPr lang="it-IT" err="1"/>
                  <a:t>this</a:t>
                </a:r>
                <a:r>
                  <a:rPr lang="it-IT"/>
                  <a:t> rule:</a:t>
                </a:r>
                <a:br>
                  <a:rPr lang="it-IT">
                    <a:solidFill>
                      <a:srgbClr val="C00000"/>
                    </a:solidFill>
                  </a:rPr>
                </a:br>
                <a:r>
                  <a:rPr lang="it-IT">
                    <a:solidFill>
                      <a:srgbClr val="C00000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𝒐𝒃𝒔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=100∙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BC6A675-7CFC-A136-E5B4-5817E8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43" y="1239073"/>
                <a:ext cx="10038260" cy="892552"/>
              </a:xfrm>
              <a:prstGeom prst="rect">
                <a:avLst/>
              </a:prstGeom>
              <a:blipFill>
                <a:blip r:embed="rId3"/>
                <a:stretch>
                  <a:fillRect l="-364" t="-3401" b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AC3C4C2-E259-79F4-202F-1C20122F66BE}"/>
                  </a:ext>
                </a:extLst>
              </p:cNvPr>
              <p:cNvSpPr txBox="1"/>
              <p:nvPr/>
            </p:nvSpPr>
            <p:spPr>
              <a:xfrm>
                <a:off x="-1" y="2762764"/>
                <a:ext cx="11796939" cy="1905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>
                    <a:solidFill>
                      <a:schemeClr val="tx1"/>
                    </a:solidFill>
                  </a:rPr>
                  <a:t>Introduce </a:t>
                </a:r>
                <a:r>
                  <a:rPr lang="it-IT" err="1">
                    <a:solidFill>
                      <a:schemeClr val="tx1"/>
                    </a:solidFill>
                  </a:rPr>
                  <a:t>symbolic</a:t>
                </a:r>
                <a:r>
                  <a:rPr lang="it-IT">
                    <a:solidFill>
                      <a:schemeClr val="tx1"/>
                    </a:solidFill>
                  </a:rPr>
                  <a:t> </a:t>
                </a:r>
                <a:r>
                  <a:rPr lang="it-IT" err="1">
                    <a:solidFill>
                      <a:schemeClr val="tx1"/>
                    </a:solidFill>
                  </a:rPr>
                  <a:t>binary</a:t>
                </a:r>
                <a:r>
                  <a:rPr lang="it-IT">
                    <a:solidFill>
                      <a:schemeClr val="tx1"/>
                    </a:solidFill>
                  </a:rPr>
                  <a:t> </a:t>
                </a:r>
                <a:r>
                  <a:rPr lang="it-IT" err="1">
                    <a:solidFill>
                      <a:schemeClr val="tx1"/>
                    </a:solidFill>
                  </a:rPr>
                  <a:t>variable</a:t>
                </a:r>
                <a:r>
                  <a:rPr lang="it-IT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>
                    <a:solidFill>
                      <a:schemeClr val="tx1"/>
                    </a:solidFill>
                  </a:rPr>
                  <a:t> </a:t>
                </a:r>
                <a:r>
                  <a:rPr lang="it-IT" err="1">
                    <a:solidFill>
                      <a:schemeClr val="tx1"/>
                    </a:solidFill>
                  </a:rPr>
                  <a:t>related</a:t>
                </a:r>
                <a:r>
                  <a:rPr lang="it-IT">
                    <a:solidFill>
                      <a:schemeClr val="tx1"/>
                    </a:solidFill>
                  </a:rPr>
                  <a:t>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it-IT">
                    <a:solidFill>
                      <a:schemeClr val="tx1"/>
                    </a:solidFill>
                  </a:rPr>
                  <a:t> </a:t>
                </a:r>
                <a:r>
                  <a:rPr lang="it-IT" err="1">
                    <a:solidFill>
                      <a:schemeClr val="tx1"/>
                    </a:solidFill>
                  </a:rPr>
                  <a:t>obstacle</a:t>
                </a:r>
                <a:endParaRPr lang="it-IT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err="1"/>
                  <a:t>When</a:t>
                </a:r>
                <a:r>
                  <a:rPr lang="it-IT"/>
                  <a:t> the </a:t>
                </a:r>
                <a:r>
                  <a:rPr lang="it-IT" err="1"/>
                  <a:t>potential</a:t>
                </a:r>
                <a:r>
                  <a:rPr lang="it-IT"/>
                  <a:t> future </a:t>
                </a:r>
                <a:r>
                  <a:rPr lang="it-IT" err="1"/>
                  <a:t>Pac-Man’s</a:t>
                </a:r>
                <a:r>
                  <a:rPr lang="it-IT"/>
                  <a:t> </a:t>
                </a:r>
                <a:r>
                  <a:rPr lang="it-IT" err="1"/>
                  <a:t>coordinates</a:t>
                </a:r>
                <a:r>
                  <a:rPr lang="it-IT"/>
                  <a:t> </a:t>
                </a:r>
                <a:r>
                  <a:rPr lang="it-IT" err="1"/>
                  <a:t>correspond</a:t>
                </a:r>
                <a:r>
                  <a:rPr lang="it-IT"/>
                  <a:t> to location of the </a:t>
                </a:r>
                <a14:m>
                  <m:oMath xmlns:m="http://schemas.openxmlformats.org/officeDocument/2006/math">
                    <m:r>
                      <a:rPr lang="it-IT" sz="1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 sz="1800" b="0" i="0" smtClean="0">
                        <a:latin typeface="Cambria Math" panose="02040503050406030204" pitchFamily="18" charset="0"/>
                      </a:rPr>
                      <m:t>obsta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𝑐𝑙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sub>
                    </m:sSub>
                  </m:oMath>
                </a14:m>
                <a:r>
                  <a:rPr lang="it-IT">
                    <a:solidFill>
                      <a:srgbClr val="C00000"/>
                    </a:solidFill>
                  </a:rPr>
                  <a:t> </a:t>
                </a:r>
                <a:r>
                  <a:rPr lang="it-IT" b="1" err="1"/>
                  <a:t>at</a:t>
                </a:r>
                <a:r>
                  <a:rPr lang="it-IT" b="1"/>
                  <a:t> the stage k+1, the following </a:t>
                </a:r>
                <a:r>
                  <a:rPr lang="it-IT" b="1" err="1"/>
                  <a:t>constraints</a:t>
                </a:r>
                <a:r>
                  <a:rPr lang="it-IT" b="1"/>
                  <a:t> </a:t>
                </a:r>
                <a:r>
                  <a:rPr lang="it-IT" b="1" err="1"/>
                  <a:t>allow</a:t>
                </a:r>
                <a:r>
                  <a:rPr lang="it-IT" b="1"/>
                  <a:t> to </a:t>
                </a:r>
                <a:r>
                  <a:rPr lang="it-IT" b="1" err="1"/>
                  <a:t>recognize</a:t>
                </a:r>
                <a:r>
                  <a:rPr lang="it-IT" b="1"/>
                  <a:t> </a:t>
                </a:r>
                <a:r>
                  <a:rPr lang="it-IT" b="1" err="1"/>
                  <a:t>this</a:t>
                </a:r>
                <a:r>
                  <a:rPr lang="it-IT" b="1"/>
                  <a:t> </a:t>
                </a:r>
                <a:r>
                  <a:rPr lang="it-IT" b="1" err="1"/>
                  <a:t>episode</a:t>
                </a:r>
                <a:r>
                  <a:rPr lang="it-IT" b="1"/>
                  <a:t> </a:t>
                </a:r>
                <a:r>
                  <a:rPr lang="it-IT" b="1" err="1"/>
                  <a:t>requiring</a:t>
                </a:r>
                <a:r>
                  <a:rPr lang="it-IT" b="1"/>
                  <a:t> </a:t>
                </a:r>
                <a:r>
                  <a:rPr lang="it-IT" b="1" err="1"/>
                  <a:t>both</a:t>
                </a:r>
                <a:r>
                  <a:rPr lang="it-IT" b="1"/>
                  <a:t> </a:t>
                </a:r>
                <a:r>
                  <a:rPr lang="it-IT" b="1" err="1"/>
                  <a:t>value</a:t>
                </a:r>
                <a:r>
                  <a:rPr lang="it-IT" b="1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400" b="1"/>
                  <a:t> </a:t>
                </a:r>
                <a:r>
                  <a:rPr lang="it-IT" b="1"/>
                  <a:t>and</a:t>
                </a:r>
                <a:r>
                  <a:rPr lang="it-IT" sz="1400" b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400">
                    <a:solidFill>
                      <a:srgbClr val="C00000"/>
                    </a:solidFill>
                  </a:rPr>
                  <a:t> </a:t>
                </a:r>
                <a:r>
                  <a:rPr lang="it-IT" b="1" err="1"/>
                  <a:t>equals</a:t>
                </a:r>
                <a:r>
                  <a:rPr lang="it-IT" b="1"/>
                  <a:t> to 1</a:t>
                </a:r>
                <a:r>
                  <a:rPr lang="it-IT">
                    <a:solidFill>
                      <a:srgbClr val="C00000"/>
                    </a:solidFill>
                  </a:rPr>
                  <a:t>:</a:t>
                </a:r>
                <a:br>
                  <a:rPr lang="it-IT" sz="1400">
                    <a:solidFill>
                      <a:srgbClr val="C00000"/>
                    </a:solidFill>
                  </a:rPr>
                </a:br>
                <a:endParaRPr lang="it-IT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0" smtClean="0">
                          <a:latin typeface="Cambria Math" panose="02040503050406030204" pitchFamily="18" charset="0"/>
                        </a:rPr>
                        <m:t>100∗</m:t>
                      </m:r>
                      <m:sSub>
                        <m:sSub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200" b="1" i="1" smtClean="0">
                          <a:latin typeface="Cambria Math" panose="02040503050406030204" pitchFamily="18" charset="0"/>
                        </a:rPr>
                        <m:t>𝒐𝒃𝒔</m:t>
                      </m:r>
                      <m:d>
                        <m:d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+0.5≤1000∗</m:t>
                      </m:r>
                      <m:sSub>
                        <m:sSub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20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0" smtClean="0">
                          <a:latin typeface="Cambria Math" panose="02040503050406030204" pitchFamily="18" charset="0"/>
                        </a:rPr>
                        <m:t>−100∗</m:t>
                      </m:r>
                      <m:sSub>
                        <m:sSub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200" b="1" i="1" smtClean="0">
                          <a:latin typeface="Cambria Math" panose="02040503050406030204" pitchFamily="18" charset="0"/>
                        </a:rPr>
                        <m:t>𝒐𝒃𝒔</m:t>
                      </m:r>
                      <m:d>
                        <m:d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+0.5≤1000∗</m:t>
                      </m:r>
                      <m:sSub>
                        <m:sSub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𝑜𝑏𝑠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it-IT" sz="1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AC3C4C2-E259-79F4-202F-1C20122F6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762764"/>
                <a:ext cx="11796939" cy="1905971"/>
              </a:xfrm>
              <a:prstGeom prst="rect">
                <a:avLst/>
              </a:prstGeom>
              <a:blipFill>
                <a:blip r:embed="rId4"/>
                <a:stretch>
                  <a:fillRect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06A94DD-A8F3-8F65-35DD-05D6EA244C00}"/>
              </a:ext>
            </a:extLst>
          </p:cNvPr>
          <p:cNvSpPr txBox="1"/>
          <p:nvPr/>
        </p:nvSpPr>
        <p:spPr>
          <a:xfrm>
            <a:off x="250231" y="2358306"/>
            <a:ext cx="629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it-IT" b="1" u="sng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</a:t>
            </a:r>
            <a:r>
              <a:rPr lang="it-IT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it-IT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invalid</a:t>
            </a:r>
            <a:r>
              <a:rPr lang="it-IT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 man </a:t>
            </a:r>
            <a:r>
              <a:rPr lang="it-IT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states</a:t>
            </a:r>
            <a:r>
              <a:rPr lang="it-IT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evolution</a:t>
            </a:r>
            <a:r>
              <a:rPr lang="it-IT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it-IT">
                <a:solidFill>
                  <a:srgbClr val="C00000"/>
                </a:solidFill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7B5C4DE-AAD0-1EA4-AFB5-C9A3672A592F}"/>
                  </a:ext>
                </a:extLst>
              </p:cNvPr>
              <p:cNvSpPr txBox="1"/>
              <p:nvPr/>
            </p:nvSpPr>
            <p:spPr>
              <a:xfrm>
                <a:off x="0" y="5091681"/>
                <a:ext cx="11271879" cy="958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it-IT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b="1"/>
                  <a:t>Just make sure </a:t>
                </a:r>
                <a:r>
                  <a:rPr lang="it-IT" b="1" err="1"/>
                  <a:t>that</a:t>
                </a:r>
                <a:r>
                  <a:rPr lang="it-IT" b="1"/>
                  <a:t> the sum of</a:t>
                </a:r>
                <a:r>
                  <a:rPr lang="it-IT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800">
                    <a:solidFill>
                      <a:srgbClr val="C00000"/>
                    </a:solidFill>
                  </a:rPr>
                  <a:t> </a:t>
                </a:r>
                <a:r>
                  <a:rPr lang="it-IT" sz="1800" b="1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800">
                    <a:solidFill>
                      <a:srgbClr val="C00000"/>
                    </a:solidFill>
                  </a:rPr>
                  <a:t> </a:t>
                </a:r>
                <a:r>
                  <a:rPr lang="it-IT" sz="1800" b="1" err="1"/>
                  <a:t>is</a:t>
                </a:r>
                <a:r>
                  <a:rPr lang="it-IT" sz="1800" b="1"/>
                  <a:t> </a:t>
                </a:r>
                <a:r>
                  <a:rPr lang="it-IT" sz="1800" b="1" err="1"/>
                  <a:t>never</a:t>
                </a:r>
                <a:r>
                  <a:rPr lang="it-IT" sz="1800" b="1"/>
                  <a:t> </a:t>
                </a:r>
                <a:r>
                  <a:rPr lang="it-IT" sz="1800" b="1" err="1"/>
                  <a:t>equal</a:t>
                </a:r>
                <a:r>
                  <a:rPr lang="it-IT" sz="1800" b="1"/>
                  <a:t> to 2!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it-IT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it-IT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  <m:d>
                            <m:d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𝑜𝑏𝑠</m:t>
                              </m:r>
                            </m:e>
                          </m:d>
                        </m:e>
                      </m:d>
                      <m:r>
                        <a:rPr lang="it-IT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==1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7B5C4DE-AAD0-1EA4-AFB5-C9A3672A5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91681"/>
                <a:ext cx="11271879" cy="958980"/>
              </a:xfrm>
              <a:prstGeom prst="rect">
                <a:avLst/>
              </a:prstGeom>
              <a:blipFill>
                <a:blip r:embed="rId5"/>
                <a:stretch>
                  <a:fillRect b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EF03FBF-CE4A-8500-655C-BFE9125C8FAC}"/>
              </a:ext>
            </a:extLst>
          </p:cNvPr>
          <p:cNvSpPr txBox="1"/>
          <p:nvPr/>
        </p:nvSpPr>
        <p:spPr>
          <a:xfrm>
            <a:off x="335666" y="4806268"/>
            <a:ext cx="6296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it-IT" b="1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</a:t>
            </a:r>
            <a:r>
              <a:rPr lang="it-IT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situation? 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7C12D70C-CC7E-A082-1187-40EC1DCF2F49}"/>
              </a:ext>
            </a:extLst>
          </p:cNvPr>
          <p:cNvSpPr/>
          <p:nvPr/>
        </p:nvSpPr>
        <p:spPr>
          <a:xfrm>
            <a:off x="8994659" y="4783081"/>
            <a:ext cx="3024851" cy="14076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tx1"/>
                </a:solidFill>
              </a:rPr>
              <a:t>Once </a:t>
            </a:r>
            <a:r>
              <a:rPr lang="it-IT" err="1">
                <a:solidFill>
                  <a:schemeClr val="tx1"/>
                </a:solidFill>
              </a:rPr>
              <a:t>recognized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this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unwanted</a:t>
            </a:r>
            <a:r>
              <a:rPr lang="it-IT">
                <a:solidFill>
                  <a:schemeClr val="tx1"/>
                </a:solidFill>
              </a:rPr>
              <a:t> situation </a:t>
            </a:r>
            <a:r>
              <a:rPr lang="it-IT" err="1">
                <a:solidFill>
                  <a:schemeClr val="tx1"/>
                </a:solidFill>
              </a:rPr>
              <a:t>it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is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avoided</a:t>
            </a:r>
            <a:r>
              <a:rPr lang="it-IT">
                <a:solidFill>
                  <a:schemeClr val="tx1"/>
                </a:solidFill>
              </a:rPr>
              <a:t> thanks to </a:t>
            </a:r>
            <a:r>
              <a:rPr lang="it-IT" err="1">
                <a:solidFill>
                  <a:schemeClr val="tx1"/>
                </a:solidFill>
              </a:rPr>
              <a:t>this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constraint</a:t>
            </a:r>
            <a:r>
              <a:rPr lang="it-IT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21" name="Picture 2" descr="Of pacman - HD wallpaper | Pxfuel">
            <a:extLst>
              <a:ext uri="{FF2B5EF4-FFF2-40B4-BE49-F238E27FC236}">
                <a16:creationId xmlns:a16="http://schemas.microsoft.com/office/drawing/2014/main" id="{4FC29D7C-65F9-2984-D1A9-D442FC770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B0DD27F-327F-0A9F-2035-82D262A35D5B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5ECD16A-97E0-217B-A65B-CF765C5E6AE6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15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4DF3EBC-19F4-394D-CDD8-B8A200971F84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B04DD99F-A540-C9B5-FC02-4E862FACFC6E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89DC0B1-87D4-4C33-96C8-11D93A822F10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95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58D9DDFD-1CC6-66EB-1066-79DE18DA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  <a:solidFill>
            <a:srgbClr val="A50021"/>
          </a:solidFill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6A1BFFC-2D3A-81D2-143D-FC0CA245CD5B}"/>
              </a:ext>
            </a:extLst>
          </p:cNvPr>
          <p:cNvSpPr txBox="1"/>
          <p:nvPr/>
        </p:nvSpPr>
        <p:spPr>
          <a:xfrm>
            <a:off x="1" y="-9331"/>
            <a:ext cx="12192000" cy="530912"/>
          </a:xfrm>
          <a:prstGeom prst="rect">
            <a:avLst/>
          </a:prstGeom>
          <a:solidFill>
            <a:srgbClr val="A5002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 dirty="0">
                <a:solidFill>
                  <a:srgbClr val="F2A94E"/>
                </a:solidFill>
                <a:latin typeface="Gill Sans Nova"/>
              </a:rPr>
              <a:t>MODEL PREDICTIVE CONTROL 2/2 </a:t>
            </a:r>
            <a:endParaRPr lang="it-IT" sz="2800" dirty="0">
              <a:solidFill>
                <a:srgbClr val="F2A94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2CB6900A-74A3-C517-C869-DBA812550312}"/>
                  </a:ext>
                </a:extLst>
              </p:cNvPr>
              <p:cNvSpPr/>
              <p:nvPr/>
            </p:nvSpPr>
            <p:spPr>
              <a:xfrm>
                <a:off x="9194800" y="1456857"/>
                <a:ext cx="2848708" cy="112607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200" err="1">
                    <a:solidFill>
                      <a:schemeClr val="tx1"/>
                    </a:solidFill>
                  </a:rPr>
                  <a:t>Let’s</a:t>
                </a:r>
                <a:r>
                  <a:rPr lang="it-IT" sz="1200">
                    <a:solidFill>
                      <a:schemeClr val="tx1"/>
                    </a:solidFill>
                  </a:rPr>
                  <a:t> </a:t>
                </a:r>
                <a:r>
                  <a:rPr lang="it-IT" sz="1200" err="1">
                    <a:solidFill>
                      <a:schemeClr val="tx1"/>
                    </a:solidFill>
                  </a:rPr>
                  <a:t>consider</a:t>
                </a:r>
                <a:r>
                  <a:rPr lang="it-IT" sz="1200">
                    <a:solidFill>
                      <a:schemeClr val="tx1"/>
                    </a:solidFill>
                  </a:rPr>
                  <a:t> the first </a:t>
                </a:r>
                <a:r>
                  <a:rPr lang="it-IT" sz="1200" err="1">
                    <a:solidFill>
                      <a:schemeClr val="tx1"/>
                    </a:solidFill>
                  </a:rPr>
                  <a:t>obstacle</a:t>
                </a:r>
                <a:r>
                  <a:rPr lang="it-IT" sz="1200">
                    <a:solidFill>
                      <a:schemeClr val="tx1"/>
                    </a:solidFill>
                  </a:rPr>
                  <a:t> with </a:t>
                </a:r>
                <a:r>
                  <a:rPr lang="it-IT" sz="1200" err="1">
                    <a:solidFill>
                      <a:schemeClr val="tx1"/>
                    </a:solidFill>
                  </a:rPr>
                  <a:t>coordinates</a:t>
                </a:r>
                <a:r>
                  <a:rPr lang="it-IT" sz="12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it-IT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it-IT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=(2,2)</m:t>
                    </m:r>
                  </m:oMath>
                </a14:m>
                <a:r>
                  <a:rPr lang="it-IT" sz="120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it-IT" sz="1200" err="1">
                    <a:solidFill>
                      <a:schemeClr val="tx1"/>
                    </a:solidFill>
                  </a:rPr>
                  <a:t>Then</a:t>
                </a:r>
                <a:r>
                  <a:rPr lang="it-IT" sz="1200">
                    <a:solidFill>
                      <a:schemeClr val="tx1"/>
                    </a:solidFill>
                  </a:rPr>
                  <a:t>:</a:t>
                </a:r>
                <a:br>
                  <a:rPr lang="it-IT" sz="120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𝐨𝐛𝐬</m:t>
                      </m:r>
                      <m:d>
                        <m:dPr>
                          <m:ctrlPr>
                            <a:rPr lang="it-IT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sz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=100∗2+2=202</m:t>
                      </m:r>
                    </m:oMath>
                  </m:oMathPara>
                </a14:m>
                <a:endParaRPr lang="it-IT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2CB6900A-74A3-C517-C869-DBA812550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800" y="1456857"/>
                <a:ext cx="2848708" cy="1126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589AEA6-AE94-B879-3F4C-345CC6230161}"/>
              </a:ext>
            </a:extLst>
          </p:cNvPr>
          <p:cNvSpPr txBox="1"/>
          <p:nvPr/>
        </p:nvSpPr>
        <p:spPr>
          <a:xfrm>
            <a:off x="9242586" y="1059048"/>
            <a:ext cx="2379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u="sng" err="1"/>
              <a:t>Example</a:t>
            </a:r>
            <a:endParaRPr lang="it-IT" b="1" u="sn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D8C6311B-3DD0-056E-39B9-1D4D4D484046}"/>
                  </a:ext>
                </a:extLst>
              </p:cNvPr>
              <p:cNvSpPr/>
              <p:nvPr/>
            </p:nvSpPr>
            <p:spPr>
              <a:xfrm>
                <a:off x="9242586" y="3050414"/>
                <a:ext cx="2848708" cy="149596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>
                  <a:solidFill>
                    <a:schemeClr val="tx1"/>
                  </a:solidFill>
                </a:endParaRPr>
              </a:p>
              <a:p>
                <a:pPr algn="ctr"/>
                <a:endParaRPr lang="it-IT" sz="1200">
                  <a:solidFill>
                    <a:schemeClr val="tx1"/>
                  </a:solidFill>
                </a:endParaRPr>
              </a:p>
              <a:p>
                <a:r>
                  <a:rPr lang="it-IT" sz="1200" err="1">
                    <a:solidFill>
                      <a:schemeClr val="tx1"/>
                    </a:solidFill>
                  </a:rPr>
                  <a:t>If</a:t>
                </a:r>
                <a:r>
                  <a:rPr lang="it-IT" sz="1200">
                    <a:solidFill>
                      <a:schemeClr val="tx1"/>
                    </a:solidFill>
                  </a:rPr>
                  <a:t> Pac-Man </a:t>
                </a:r>
                <a:r>
                  <a:rPr lang="it-IT" sz="1200" err="1">
                    <a:solidFill>
                      <a:schemeClr val="tx1"/>
                    </a:solidFill>
                  </a:rPr>
                  <a:t>is</a:t>
                </a:r>
                <a:r>
                  <a:rPr lang="it-IT" sz="1200">
                    <a:solidFill>
                      <a:schemeClr val="tx1"/>
                    </a:solidFill>
                  </a:rPr>
                  <a:t> </a:t>
                </a:r>
                <a:r>
                  <a:rPr lang="it-IT" sz="1200" err="1">
                    <a:solidFill>
                      <a:schemeClr val="tx1"/>
                    </a:solidFill>
                  </a:rPr>
                  <a:t>at</a:t>
                </a:r>
                <a:r>
                  <a:rPr lang="it-IT" sz="1200">
                    <a:solidFill>
                      <a:schemeClr val="tx1"/>
                    </a:solidFill>
                  </a:rPr>
                  <a:t> the </a:t>
                </a:r>
                <a14:m>
                  <m:oMath xmlns:m="http://schemas.openxmlformats.org/officeDocument/2006/math">
                    <m:r>
                      <a:rPr lang="it-IT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𝑠𝑡𝑎𝑔𝑒</m:t>
                    </m:r>
                    <m:r>
                      <a:rPr lang="it-IT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it-IT" sz="1200">
                    <a:solidFill>
                      <a:schemeClr val="tx1"/>
                    </a:solidFill>
                  </a:rPr>
                  <a:t> and the future </a:t>
                </a:r>
                <a:r>
                  <a:rPr lang="it-IT" sz="1200" err="1">
                    <a:solidFill>
                      <a:schemeClr val="tx1"/>
                    </a:solidFill>
                  </a:rPr>
                  <a:t>coordinates</a:t>
                </a:r>
                <a:r>
                  <a:rPr lang="it-IT" sz="1200">
                    <a:solidFill>
                      <a:schemeClr val="tx1"/>
                    </a:solidFill>
                  </a:rPr>
                  <a:t> </a:t>
                </a:r>
                <a:r>
                  <a:rPr lang="it-IT" sz="1200" err="1">
                    <a:solidFill>
                      <a:schemeClr val="tx1"/>
                    </a:solidFill>
                  </a:rPr>
                  <a:t>will</a:t>
                </a:r>
                <a:r>
                  <a:rPr lang="it-IT" sz="1200">
                    <a:solidFill>
                      <a:schemeClr val="tx1"/>
                    </a:solidFill>
                  </a:rPr>
                  <a:t> be </a:t>
                </a:r>
                <a:r>
                  <a:rPr lang="it-IT" sz="1200" err="1">
                    <a:solidFill>
                      <a:schemeClr val="tx1"/>
                    </a:solidFill>
                  </a:rPr>
                  <a:t>equal</a:t>
                </a:r>
                <a:r>
                  <a:rPr lang="it-IT" sz="1200">
                    <a:solidFill>
                      <a:schemeClr val="tx1"/>
                    </a:solidFill>
                  </a:rPr>
                  <a:t> to </a:t>
                </a:r>
                <a:r>
                  <a:rPr lang="it-IT" sz="1200" err="1">
                    <a:solidFill>
                      <a:schemeClr val="tx1"/>
                    </a:solidFill>
                  </a:rPr>
                  <a:t>that</a:t>
                </a:r>
                <a:r>
                  <a:rPr lang="it-IT" sz="1200">
                    <a:solidFill>
                      <a:schemeClr val="tx1"/>
                    </a:solidFill>
                  </a:rPr>
                  <a:t> of the first </a:t>
                </a:r>
                <a:r>
                  <a:rPr lang="it-IT" sz="1200" err="1">
                    <a:solidFill>
                      <a:schemeClr val="tx1"/>
                    </a:solidFill>
                  </a:rPr>
                  <a:t>obstacle</a:t>
                </a:r>
                <a:r>
                  <a:rPr lang="it-IT" sz="1200">
                    <a:solidFill>
                      <a:schemeClr val="tx1"/>
                    </a:solidFill>
                  </a:rPr>
                  <a:t>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it-IT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it-IT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 sz="120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it-IT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 sz="1200">
                  <a:solidFill>
                    <a:schemeClr val="tx1"/>
                  </a:solidFill>
                </a:endParaRPr>
              </a:p>
              <a:p>
                <a:r>
                  <a:rPr lang="it-IT" sz="1200" err="1">
                    <a:solidFill>
                      <a:schemeClr val="tx1"/>
                    </a:solidFill>
                  </a:rPr>
                  <a:t>Then</a:t>
                </a:r>
                <a:r>
                  <a:rPr lang="it-IT" sz="1200">
                    <a:solidFill>
                      <a:schemeClr val="tx1"/>
                    </a:solidFill>
                  </a:rPr>
                  <a:t> the </a:t>
                </a:r>
                <a:r>
                  <a:rPr lang="it-IT" sz="1200" err="1">
                    <a:solidFill>
                      <a:schemeClr val="tx1"/>
                    </a:solidFill>
                  </a:rPr>
                  <a:t>constraints</a:t>
                </a:r>
                <a:r>
                  <a:rPr lang="it-IT" sz="1200">
                    <a:solidFill>
                      <a:schemeClr val="tx1"/>
                    </a:solidFill>
                  </a:rPr>
                  <a:t> </a:t>
                </a:r>
                <a:r>
                  <a:rPr lang="it-IT" sz="1200" err="1">
                    <a:solidFill>
                      <a:schemeClr val="tx1"/>
                    </a:solidFill>
                  </a:rPr>
                  <a:t>would</a:t>
                </a:r>
                <a:r>
                  <a:rPr lang="it-IT" sz="1200">
                    <a:solidFill>
                      <a:schemeClr val="tx1"/>
                    </a:solidFill>
                  </a:rPr>
                  <a:t> </a:t>
                </a:r>
                <a:r>
                  <a:rPr lang="it-IT" sz="1200" err="1">
                    <a:solidFill>
                      <a:schemeClr val="tx1"/>
                    </a:solidFill>
                  </a:rPr>
                  <a:t>require</a:t>
                </a:r>
                <a:r>
                  <a:rPr lang="it-IT" sz="1200">
                    <a:solidFill>
                      <a:schemeClr val="tx1"/>
                    </a:solidFill>
                  </a:rPr>
                  <a:t> </a:t>
                </a:r>
                <a:r>
                  <a:rPr lang="it-IT" sz="1200" err="1">
                    <a:solidFill>
                      <a:schemeClr val="tx1"/>
                    </a:solidFill>
                  </a:rPr>
                  <a:t>both</a:t>
                </a:r>
                <a:endParaRPr lang="it-IT" sz="120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it-IT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𝐰</m:t>
                    </m:r>
                    <m:d>
                      <m:dPr>
                        <m:ctrlPr>
                          <a:rPr lang="it-IT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d>
                      <m:dPr>
                        <m:ctrlPr>
                          <a:rPr lang="it-IT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it-IT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it-IT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d>
                      <m:dPr>
                        <m:ctrlPr>
                          <a:rPr lang="it-IT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it-IT" sz="12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𝒍𝒆𝒏𝒈𝒕𝒉</m:t>
                        </m:r>
                      </m:e>
                    </m:d>
                    <m:r>
                      <a:rPr lang="it-IT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sz="1200">
                    <a:solidFill>
                      <a:schemeClr val="tx1"/>
                    </a:solidFill>
                  </a:rPr>
                  <a:t>!!</a:t>
                </a:r>
              </a:p>
              <a:p>
                <a:pPr algn="ctr"/>
                <a:endParaRPr lang="it-IT" sz="1200">
                  <a:solidFill>
                    <a:schemeClr val="tx1"/>
                  </a:solidFill>
                </a:endParaRPr>
              </a:p>
              <a:p>
                <a:pPr algn="ctr"/>
                <a:endParaRPr lang="it-IT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D8C6311B-3DD0-056E-39B9-1D4D4D484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586" y="3050414"/>
                <a:ext cx="2848708" cy="1495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ttangolo 20">
            <a:extLst>
              <a:ext uri="{FF2B5EF4-FFF2-40B4-BE49-F238E27FC236}">
                <a16:creationId xmlns:a16="http://schemas.microsoft.com/office/drawing/2014/main" id="{6D97F2FD-F65C-F3C2-B896-A9C212BB218D}"/>
              </a:ext>
            </a:extLst>
          </p:cNvPr>
          <p:cNvSpPr/>
          <p:nvPr/>
        </p:nvSpPr>
        <p:spPr>
          <a:xfrm>
            <a:off x="9202001" y="5093958"/>
            <a:ext cx="2841507" cy="840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>
                <a:solidFill>
                  <a:schemeClr val="tx1"/>
                </a:solidFill>
              </a:rPr>
              <a:t>Once </a:t>
            </a:r>
            <a:r>
              <a:rPr lang="it-IT" sz="1200" err="1">
                <a:solidFill>
                  <a:schemeClr val="tx1"/>
                </a:solidFill>
              </a:rPr>
              <a:t>recognized</a:t>
            </a:r>
            <a:r>
              <a:rPr lang="it-IT" sz="1200">
                <a:solidFill>
                  <a:schemeClr val="tx1"/>
                </a:solidFill>
              </a:rPr>
              <a:t> </a:t>
            </a:r>
            <a:r>
              <a:rPr lang="it-IT" sz="1200" err="1">
                <a:solidFill>
                  <a:schemeClr val="tx1"/>
                </a:solidFill>
              </a:rPr>
              <a:t>this</a:t>
            </a:r>
            <a:r>
              <a:rPr lang="it-IT" sz="1200">
                <a:solidFill>
                  <a:schemeClr val="tx1"/>
                </a:solidFill>
              </a:rPr>
              <a:t> </a:t>
            </a:r>
            <a:r>
              <a:rPr lang="it-IT" sz="1200" err="1">
                <a:solidFill>
                  <a:schemeClr val="tx1"/>
                </a:solidFill>
              </a:rPr>
              <a:t>unwanted</a:t>
            </a:r>
            <a:r>
              <a:rPr lang="it-IT" sz="1200">
                <a:solidFill>
                  <a:schemeClr val="tx1"/>
                </a:solidFill>
              </a:rPr>
              <a:t> situation </a:t>
            </a:r>
            <a:r>
              <a:rPr lang="it-IT" sz="1200" err="1">
                <a:solidFill>
                  <a:schemeClr val="tx1"/>
                </a:solidFill>
              </a:rPr>
              <a:t>it</a:t>
            </a:r>
            <a:r>
              <a:rPr lang="it-IT" sz="1200">
                <a:solidFill>
                  <a:schemeClr val="tx1"/>
                </a:solidFill>
              </a:rPr>
              <a:t> </a:t>
            </a:r>
            <a:r>
              <a:rPr lang="it-IT" sz="1200" err="1">
                <a:solidFill>
                  <a:schemeClr val="tx1"/>
                </a:solidFill>
              </a:rPr>
              <a:t>is</a:t>
            </a:r>
            <a:r>
              <a:rPr lang="it-IT" sz="1200">
                <a:solidFill>
                  <a:schemeClr val="tx1"/>
                </a:solidFill>
              </a:rPr>
              <a:t> </a:t>
            </a:r>
            <a:r>
              <a:rPr lang="it-IT" sz="1200" err="1">
                <a:solidFill>
                  <a:schemeClr val="tx1"/>
                </a:solidFill>
              </a:rPr>
              <a:t>avoided</a:t>
            </a:r>
            <a:r>
              <a:rPr lang="it-IT" sz="1200">
                <a:solidFill>
                  <a:schemeClr val="tx1"/>
                </a:solidFill>
              </a:rPr>
              <a:t> thanks to </a:t>
            </a:r>
            <a:r>
              <a:rPr lang="it-IT" sz="1200" err="1">
                <a:solidFill>
                  <a:schemeClr val="tx1"/>
                </a:solidFill>
              </a:rPr>
              <a:t>this</a:t>
            </a:r>
            <a:r>
              <a:rPr lang="it-IT" sz="1200">
                <a:solidFill>
                  <a:schemeClr val="tx1"/>
                </a:solidFill>
              </a:rPr>
              <a:t> </a:t>
            </a:r>
            <a:r>
              <a:rPr lang="it-IT" sz="1200" err="1">
                <a:solidFill>
                  <a:schemeClr val="tx1"/>
                </a:solidFill>
              </a:rPr>
              <a:t>constraint</a:t>
            </a:r>
            <a:r>
              <a:rPr lang="it-IT" sz="120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E2A593B-3126-A27A-947F-1F6FAF50F325}"/>
              </a:ext>
            </a:extLst>
          </p:cNvPr>
          <p:cNvSpPr txBox="1"/>
          <p:nvPr/>
        </p:nvSpPr>
        <p:spPr>
          <a:xfrm>
            <a:off x="250231" y="667243"/>
            <a:ext cx="87875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it-IT" sz="250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idea to handle a </a:t>
            </a:r>
            <a:r>
              <a:rPr lang="it-IT" sz="2500" err="1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inequality</a:t>
            </a:r>
            <a:r>
              <a:rPr lang="it-IT" sz="250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500" err="1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r>
              <a:rPr lang="it-IT" sz="250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endParaRPr lang="it-IT" b="1">
              <a:solidFill>
                <a:srgbClr val="C00000"/>
              </a:solidFill>
            </a:endParaRPr>
          </a:p>
          <a:p>
            <a:endParaRPr lang="it-IT">
              <a:solidFill>
                <a:srgbClr val="C00000"/>
              </a:solidFill>
            </a:endParaRPr>
          </a:p>
          <a:p>
            <a:endParaRPr lang="it-IT" sz="1200">
              <a:solidFill>
                <a:srgbClr val="C00000"/>
              </a:solidFill>
            </a:endParaRPr>
          </a:p>
          <a:p>
            <a:endParaRPr lang="it-IT" sz="1200">
              <a:solidFill>
                <a:srgbClr val="C00000"/>
              </a:solidFill>
            </a:endParaRPr>
          </a:p>
          <a:p>
            <a:br>
              <a:rPr lang="it-IT" sz="1200">
                <a:solidFill>
                  <a:srgbClr val="C00000"/>
                </a:solidFill>
              </a:rPr>
            </a:br>
            <a:endParaRPr lang="it-IT" sz="1200">
              <a:solidFill>
                <a:srgbClr val="C00000"/>
              </a:solidFill>
            </a:endParaRPr>
          </a:p>
          <a:p>
            <a:br>
              <a:rPr lang="it-IT" sz="1400">
                <a:solidFill>
                  <a:srgbClr val="C00000"/>
                </a:solidFill>
              </a:rPr>
            </a:br>
            <a:endParaRPr lang="it-IT" sz="1400">
              <a:solidFill>
                <a:srgbClr val="C00000"/>
              </a:solidFill>
            </a:endParaRPr>
          </a:p>
          <a:p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F3057E7C-F1C8-9465-613E-866DBB3E32D2}"/>
                  </a:ext>
                </a:extLst>
              </p:cNvPr>
              <p:cNvSpPr txBox="1"/>
              <p:nvPr/>
            </p:nvSpPr>
            <p:spPr>
              <a:xfrm>
                <a:off x="202443" y="1239073"/>
                <a:ext cx="10038260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/>
                  <a:t>Transform </a:t>
                </a:r>
                <a:r>
                  <a:rPr lang="it-IT" err="1"/>
                  <a:t>obstacle’s</a:t>
                </a:r>
                <a:r>
                  <a:rPr lang="it-IT"/>
                  <a:t> </a:t>
                </a:r>
                <a:r>
                  <a:rPr lang="it-IT" err="1"/>
                  <a:t>coordinates</a:t>
                </a:r>
                <a:r>
                  <a:rPr lang="it-IT"/>
                  <a:t> as a </a:t>
                </a:r>
                <a:r>
                  <a:rPr lang="it-IT" err="1"/>
                  <a:t>unique</a:t>
                </a:r>
                <a:r>
                  <a:rPr lang="it-IT"/>
                  <a:t> </a:t>
                </a:r>
                <a:r>
                  <a:rPr lang="it-IT" err="1"/>
                  <a:t>number</a:t>
                </a:r>
                <a:r>
                  <a:rPr lang="it-IT"/>
                  <a:t> </a:t>
                </a:r>
                <a:r>
                  <a:rPr lang="it-IT" err="1"/>
                  <a:t>according</a:t>
                </a:r>
                <a:r>
                  <a:rPr lang="it-IT"/>
                  <a:t> to </a:t>
                </a:r>
                <a:r>
                  <a:rPr lang="it-IT" err="1"/>
                  <a:t>this</a:t>
                </a:r>
                <a:r>
                  <a:rPr lang="it-IT"/>
                  <a:t> rule:</a:t>
                </a:r>
                <a:br>
                  <a:rPr lang="it-IT">
                    <a:solidFill>
                      <a:srgbClr val="C00000"/>
                    </a:solidFill>
                  </a:rPr>
                </a:br>
                <a:r>
                  <a:rPr lang="it-IT">
                    <a:solidFill>
                      <a:srgbClr val="C00000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𝒐𝒃𝒔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=100∙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F3057E7C-F1C8-9465-613E-866DBB3E3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43" y="1239073"/>
                <a:ext cx="10038260" cy="892552"/>
              </a:xfrm>
              <a:prstGeom prst="rect">
                <a:avLst/>
              </a:prstGeom>
              <a:blipFill>
                <a:blip r:embed="rId5"/>
                <a:stretch>
                  <a:fillRect l="-364" t="-3401" b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A6D22408-C8D5-D8CB-ABFB-BC33B6743D02}"/>
                  </a:ext>
                </a:extLst>
              </p:cNvPr>
              <p:cNvSpPr txBox="1"/>
              <p:nvPr/>
            </p:nvSpPr>
            <p:spPr>
              <a:xfrm>
                <a:off x="-1" y="2762764"/>
                <a:ext cx="9037739" cy="1919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>
                    <a:solidFill>
                      <a:schemeClr val="tx1"/>
                    </a:solidFill>
                  </a:rPr>
                  <a:t>Introduce </a:t>
                </a:r>
                <a:r>
                  <a:rPr lang="it-IT" err="1">
                    <a:solidFill>
                      <a:schemeClr val="tx1"/>
                    </a:solidFill>
                  </a:rPr>
                  <a:t>symbolic</a:t>
                </a:r>
                <a:r>
                  <a:rPr lang="it-IT">
                    <a:solidFill>
                      <a:schemeClr val="tx1"/>
                    </a:solidFill>
                  </a:rPr>
                  <a:t> </a:t>
                </a:r>
                <a:r>
                  <a:rPr lang="it-IT" err="1">
                    <a:solidFill>
                      <a:schemeClr val="tx1"/>
                    </a:solidFill>
                  </a:rPr>
                  <a:t>binary</a:t>
                </a:r>
                <a:r>
                  <a:rPr lang="it-IT">
                    <a:solidFill>
                      <a:schemeClr val="tx1"/>
                    </a:solidFill>
                  </a:rPr>
                  <a:t> </a:t>
                </a:r>
                <a:r>
                  <a:rPr lang="it-IT" err="1">
                    <a:solidFill>
                      <a:schemeClr val="tx1"/>
                    </a:solidFill>
                  </a:rPr>
                  <a:t>variable</a:t>
                </a:r>
                <a:r>
                  <a:rPr lang="it-IT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>
                    <a:solidFill>
                      <a:schemeClr val="tx1"/>
                    </a:solidFill>
                  </a:rPr>
                  <a:t> </a:t>
                </a:r>
                <a:r>
                  <a:rPr lang="it-IT" err="1">
                    <a:solidFill>
                      <a:schemeClr val="tx1"/>
                    </a:solidFill>
                  </a:rPr>
                  <a:t>related</a:t>
                </a:r>
                <a:r>
                  <a:rPr lang="it-IT">
                    <a:solidFill>
                      <a:schemeClr val="tx1"/>
                    </a:solidFill>
                  </a:rPr>
                  <a:t>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it-IT">
                    <a:solidFill>
                      <a:schemeClr val="tx1"/>
                    </a:solidFill>
                  </a:rPr>
                  <a:t> </a:t>
                </a:r>
                <a:r>
                  <a:rPr lang="it-IT" err="1">
                    <a:solidFill>
                      <a:schemeClr val="tx1"/>
                    </a:solidFill>
                  </a:rPr>
                  <a:t>obstacle</a:t>
                </a:r>
                <a:endParaRPr lang="it-IT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err="1"/>
                  <a:t>When</a:t>
                </a:r>
                <a:r>
                  <a:rPr lang="it-IT"/>
                  <a:t> the </a:t>
                </a:r>
                <a:r>
                  <a:rPr lang="it-IT" err="1"/>
                  <a:t>potential</a:t>
                </a:r>
                <a:r>
                  <a:rPr lang="it-IT"/>
                  <a:t> future Pac-</a:t>
                </a:r>
                <a:r>
                  <a:rPr lang="it-IT" err="1"/>
                  <a:t>Man’s</a:t>
                </a:r>
                <a:r>
                  <a:rPr lang="it-IT"/>
                  <a:t> </a:t>
                </a:r>
                <a:r>
                  <a:rPr lang="it-IT" err="1"/>
                  <a:t>coordinates</a:t>
                </a:r>
                <a:r>
                  <a:rPr lang="it-IT"/>
                  <a:t> </a:t>
                </a:r>
                <a:r>
                  <a:rPr lang="it-IT" err="1"/>
                  <a:t>correspond</a:t>
                </a:r>
                <a:r>
                  <a:rPr lang="it-IT"/>
                  <a:t> to location of the </a:t>
                </a:r>
                <a14:m>
                  <m:oMath xmlns:m="http://schemas.openxmlformats.org/officeDocument/2006/math">
                    <m:r>
                      <a:rPr lang="it-IT" sz="1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 sz="1800" b="0" i="0" smtClean="0">
                        <a:latin typeface="Cambria Math" panose="02040503050406030204" pitchFamily="18" charset="0"/>
                      </a:rPr>
                      <m:t>obsta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𝑐𝑙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sub>
                    </m:sSub>
                  </m:oMath>
                </a14:m>
                <a:r>
                  <a:rPr lang="it-IT">
                    <a:solidFill>
                      <a:srgbClr val="C00000"/>
                    </a:solidFill>
                  </a:rPr>
                  <a:t> </a:t>
                </a:r>
                <a:r>
                  <a:rPr lang="it-IT" b="1" err="1"/>
                  <a:t>at</a:t>
                </a:r>
                <a:r>
                  <a:rPr lang="it-IT" b="1"/>
                  <a:t> the stage k+1, the following </a:t>
                </a:r>
                <a:r>
                  <a:rPr lang="it-IT" b="1" err="1"/>
                  <a:t>constraints</a:t>
                </a:r>
                <a:r>
                  <a:rPr lang="it-IT" b="1"/>
                  <a:t> </a:t>
                </a:r>
                <a:r>
                  <a:rPr lang="it-IT" b="1" err="1"/>
                  <a:t>allow</a:t>
                </a:r>
                <a:r>
                  <a:rPr lang="it-IT" b="1"/>
                  <a:t> to </a:t>
                </a:r>
                <a:r>
                  <a:rPr lang="it-IT" b="1" err="1"/>
                  <a:t>recognize</a:t>
                </a:r>
                <a:r>
                  <a:rPr lang="it-IT" b="1"/>
                  <a:t> </a:t>
                </a:r>
                <a:r>
                  <a:rPr lang="it-IT" b="1" err="1"/>
                  <a:t>this</a:t>
                </a:r>
                <a:r>
                  <a:rPr lang="it-IT" b="1"/>
                  <a:t> </a:t>
                </a:r>
                <a:r>
                  <a:rPr lang="it-IT" b="1" err="1"/>
                  <a:t>episode</a:t>
                </a:r>
                <a:r>
                  <a:rPr lang="it-IT" b="1"/>
                  <a:t> </a:t>
                </a:r>
                <a:r>
                  <a:rPr lang="it-IT" b="1" err="1"/>
                  <a:t>requiring</a:t>
                </a:r>
                <a:r>
                  <a:rPr lang="it-IT" b="1"/>
                  <a:t> </a:t>
                </a:r>
                <a:r>
                  <a:rPr lang="it-IT" b="1" err="1"/>
                  <a:t>both</a:t>
                </a:r>
                <a:r>
                  <a:rPr lang="it-IT" b="1"/>
                  <a:t> </a:t>
                </a:r>
                <a:r>
                  <a:rPr lang="it-IT" b="1" err="1"/>
                  <a:t>value</a:t>
                </a:r>
                <a:r>
                  <a:rPr lang="it-IT" b="1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400" b="1"/>
                  <a:t> </a:t>
                </a:r>
                <a:r>
                  <a:rPr lang="it-IT" b="1"/>
                  <a:t>and</a:t>
                </a:r>
                <a:r>
                  <a:rPr lang="it-IT" sz="1400" b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400">
                    <a:solidFill>
                      <a:srgbClr val="C00000"/>
                    </a:solidFill>
                  </a:rPr>
                  <a:t> </a:t>
                </a:r>
                <a:r>
                  <a:rPr lang="it-IT" b="1" err="1"/>
                  <a:t>equals</a:t>
                </a:r>
                <a:r>
                  <a:rPr lang="it-IT" b="1"/>
                  <a:t> to 1</a:t>
                </a:r>
                <a:r>
                  <a:rPr lang="it-IT">
                    <a:solidFill>
                      <a:srgbClr val="C00000"/>
                    </a:solidFill>
                  </a:rPr>
                  <a:t>:</a:t>
                </a:r>
                <a:br>
                  <a:rPr lang="it-IT" sz="1400">
                    <a:solidFill>
                      <a:srgbClr val="C00000"/>
                    </a:solidFill>
                  </a:rPr>
                </a:br>
                <a:endParaRPr lang="it-IT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0" smtClean="0">
                          <a:latin typeface="Cambria Math" panose="02040503050406030204" pitchFamily="18" charset="0"/>
                        </a:rPr>
                        <m:t>100∗</m:t>
                      </m:r>
                      <m:sSub>
                        <m:sSub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200" b="1" i="1" smtClean="0">
                          <a:latin typeface="Cambria Math" panose="02040503050406030204" pitchFamily="18" charset="0"/>
                        </a:rPr>
                        <m:t>𝒐𝒃𝒔</m:t>
                      </m:r>
                      <m:d>
                        <m:d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+0.5≤1000∗</m:t>
                      </m:r>
                      <m:sSub>
                        <m:sSub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20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0" smtClean="0">
                          <a:latin typeface="Cambria Math" panose="02040503050406030204" pitchFamily="18" charset="0"/>
                        </a:rPr>
                        <m:t>−100∗</m:t>
                      </m:r>
                      <m:sSub>
                        <m:sSub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200" b="1" i="1" smtClean="0">
                          <a:latin typeface="Cambria Math" panose="02040503050406030204" pitchFamily="18" charset="0"/>
                        </a:rPr>
                        <m:t>𝒐𝒃𝒔</m:t>
                      </m:r>
                      <m:d>
                        <m:d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+0.5≤1000∗</m:t>
                      </m:r>
                      <m:sSub>
                        <m:sSubPr>
                          <m:ctrlPr>
                            <a:rPr lang="it-IT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it-IT" sz="1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  <m:d>
                            <m:d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𝑜𝑏𝑠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br>
                  <a:rPr lang="it-IT" sz="1200">
                    <a:solidFill>
                      <a:srgbClr val="C00000"/>
                    </a:solidFill>
                  </a:rPr>
                </a:br>
                <a:endParaRPr lang="it-IT" sz="1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A6D22408-C8D5-D8CB-ABFB-BC33B674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762764"/>
                <a:ext cx="9037739" cy="1919243"/>
              </a:xfrm>
              <a:prstGeom prst="rect">
                <a:avLst/>
              </a:prstGeom>
              <a:blipFill>
                <a:blip r:embed="rId6"/>
                <a:stretch>
                  <a:fillRect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886CE34-389F-FB54-587E-E0E035F41777}"/>
              </a:ext>
            </a:extLst>
          </p:cNvPr>
          <p:cNvSpPr txBox="1"/>
          <p:nvPr/>
        </p:nvSpPr>
        <p:spPr>
          <a:xfrm>
            <a:off x="250231" y="2358306"/>
            <a:ext cx="629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it-IT" b="1" u="sng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</a:t>
            </a:r>
            <a:r>
              <a:rPr lang="it-IT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it-IT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invalid</a:t>
            </a:r>
            <a:r>
              <a:rPr lang="it-IT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 man </a:t>
            </a:r>
            <a:r>
              <a:rPr lang="it-IT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states</a:t>
            </a:r>
            <a:r>
              <a:rPr lang="it-IT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evolution</a:t>
            </a:r>
            <a:r>
              <a:rPr lang="it-IT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it-IT">
                <a:solidFill>
                  <a:srgbClr val="C00000"/>
                </a:solidFill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FA58193E-9C0B-7875-F6B6-9E3E3E45645E}"/>
                  </a:ext>
                </a:extLst>
              </p:cNvPr>
              <p:cNvSpPr txBox="1"/>
              <p:nvPr/>
            </p:nvSpPr>
            <p:spPr>
              <a:xfrm>
                <a:off x="0" y="5091681"/>
                <a:ext cx="11271879" cy="958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it-IT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b="1"/>
                  <a:t>Just make sure </a:t>
                </a:r>
                <a:r>
                  <a:rPr lang="it-IT" b="1" err="1"/>
                  <a:t>that</a:t>
                </a:r>
                <a:r>
                  <a:rPr lang="it-IT" b="1"/>
                  <a:t> the sum of</a:t>
                </a:r>
                <a:r>
                  <a:rPr lang="it-IT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800">
                    <a:solidFill>
                      <a:srgbClr val="C00000"/>
                    </a:solidFill>
                  </a:rPr>
                  <a:t> </a:t>
                </a:r>
                <a:r>
                  <a:rPr lang="it-IT" sz="1800" b="1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800">
                    <a:solidFill>
                      <a:srgbClr val="C00000"/>
                    </a:solidFill>
                  </a:rPr>
                  <a:t> </a:t>
                </a:r>
                <a:r>
                  <a:rPr lang="it-IT" sz="1800" b="1" err="1"/>
                  <a:t>is</a:t>
                </a:r>
                <a:r>
                  <a:rPr lang="it-IT" sz="1800" b="1"/>
                  <a:t> </a:t>
                </a:r>
                <a:r>
                  <a:rPr lang="it-IT" sz="1800" b="1" err="1"/>
                  <a:t>never</a:t>
                </a:r>
                <a:r>
                  <a:rPr lang="it-IT" sz="1800" b="1"/>
                  <a:t> </a:t>
                </a:r>
                <a:r>
                  <a:rPr lang="it-IT" sz="1800" b="1" err="1"/>
                  <a:t>equal</a:t>
                </a:r>
                <a:r>
                  <a:rPr lang="it-IT" sz="1800" b="1"/>
                  <a:t> to 2!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it-IT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it-IT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  <m:d>
                            <m:d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𝑜𝑏𝑠</m:t>
                              </m:r>
                            </m:e>
                          </m:d>
                        </m:e>
                      </m:d>
                      <m:r>
                        <a:rPr lang="it-IT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==1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FA58193E-9C0B-7875-F6B6-9E3E3E456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91681"/>
                <a:ext cx="11271879" cy="958980"/>
              </a:xfrm>
              <a:prstGeom prst="rect">
                <a:avLst/>
              </a:prstGeom>
              <a:blipFill>
                <a:blip r:embed="rId7"/>
                <a:stretch>
                  <a:fillRect b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72C6090-E052-D1B4-642E-7D73A36A9631}"/>
              </a:ext>
            </a:extLst>
          </p:cNvPr>
          <p:cNvSpPr txBox="1"/>
          <p:nvPr/>
        </p:nvSpPr>
        <p:spPr>
          <a:xfrm>
            <a:off x="250707" y="4959006"/>
            <a:ext cx="6296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it-IT" b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</a:t>
            </a:r>
            <a:r>
              <a:rPr lang="it-IT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situation? </a:t>
            </a:r>
          </a:p>
        </p:txBody>
      </p:sp>
      <p:pic>
        <p:nvPicPr>
          <p:cNvPr id="32" name="Picture 2" descr="Of pacman - HD wallpaper | Pxfuel">
            <a:extLst>
              <a:ext uri="{FF2B5EF4-FFF2-40B4-BE49-F238E27FC236}">
                <a16:creationId xmlns:a16="http://schemas.microsoft.com/office/drawing/2014/main" id="{71CE12C2-1C6B-B2CC-CF4B-3F6D015B8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C299B26F-4B0C-35BB-1C68-3139949C30BD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6B01B21-68FE-C229-0E11-70723261CD40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15</a:t>
            </a:r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B99BA51E-C4B6-D62E-5338-BEFFC7F3A58D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5458D02-D484-6087-4F2B-45C57DEEADB9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366FCD0-040A-F3D8-EAB4-A7E65DDF4051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  <p:sp>
        <p:nvSpPr>
          <p:cNvPr id="4" name="Freccia in giù 3">
            <a:extLst>
              <a:ext uri="{FF2B5EF4-FFF2-40B4-BE49-F238E27FC236}">
                <a16:creationId xmlns:a16="http://schemas.microsoft.com/office/drawing/2014/main" id="{2767537C-4F31-0D8E-852E-6A1596A8DDC7}"/>
              </a:ext>
            </a:extLst>
          </p:cNvPr>
          <p:cNvSpPr/>
          <p:nvPr/>
        </p:nvSpPr>
        <p:spPr>
          <a:xfrm>
            <a:off x="10481994" y="2669700"/>
            <a:ext cx="274320" cy="3211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ACCB10E3-8F16-54AC-DAD9-B968BC2F1044}"/>
              </a:ext>
            </a:extLst>
          </p:cNvPr>
          <p:cNvSpPr/>
          <p:nvPr/>
        </p:nvSpPr>
        <p:spPr>
          <a:xfrm>
            <a:off x="10481994" y="4670660"/>
            <a:ext cx="274320" cy="3211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275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9189F1B3-2BD4-5338-1E84-73C7735E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D24F6A0-4128-9D3A-F24C-0E929F01552D}"/>
              </a:ext>
            </a:extLst>
          </p:cNvPr>
          <p:cNvSpPr txBox="1"/>
          <p:nvPr/>
        </p:nvSpPr>
        <p:spPr>
          <a:xfrm>
            <a:off x="1" y="0"/>
            <a:ext cx="12192000" cy="53091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F2A94E"/>
                </a:solidFill>
                <a:latin typeface="Gill Sans Nova" panose="020B0602020104020203" pitchFamily="34" charset="0"/>
              </a:rPr>
              <a:t>Summary</a:t>
            </a:r>
            <a:endParaRPr lang="it-IT" sz="2800">
              <a:solidFill>
                <a:srgbClr val="F2A94E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4C46764-1336-59FE-6153-F63ABC2C5EE6}"/>
              </a:ext>
            </a:extLst>
          </p:cNvPr>
          <p:cNvSpPr txBox="1"/>
          <p:nvPr/>
        </p:nvSpPr>
        <p:spPr>
          <a:xfrm>
            <a:off x="63710" y="149990"/>
            <a:ext cx="10159997" cy="60939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it-IT"/>
          </a:p>
          <a:p>
            <a:endParaRPr lang="it-IT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it-IT" sz="4000">
                <a:solidFill>
                  <a:srgbClr val="A50021"/>
                </a:solidFill>
                <a:latin typeface="Times New Roman"/>
                <a:cs typeface="Times New Roman"/>
              </a:rPr>
              <a:t>Environment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>
                <a:solidFill>
                  <a:srgbClr val="A50021"/>
                </a:solidFill>
                <a:latin typeface="+mj-lt"/>
                <a:ea typeface="Tahoma"/>
                <a:cs typeface="Tahoma"/>
              </a:rPr>
              <a:t>Maze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>
                <a:solidFill>
                  <a:srgbClr val="A50021"/>
                </a:solidFill>
                <a:latin typeface="+mj-lt"/>
                <a:ea typeface="Tahoma"/>
                <a:cs typeface="Tahoma"/>
              </a:rPr>
              <a:t>Markov chains idea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>
                <a:solidFill>
                  <a:srgbClr val="A50021"/>
                </a:solidFill>
                <a:latin typeface="+mj-lt"/>
                <a:cs typeface="Times New Roman"/>
              </a:rPr>
              <a:t>Pac-Man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>
                <a:solidFill>
                  <a:srgbClr val="A50021"/>
                </a:solidFill>
                <a:latin typeface="+mj-lt"/>
                <a:cs typeface="Times New Roman"/>
              </a:rPr>
              <a:t>Ghost model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it-IT" sz="4000">
                <a:solidFill>
                  <a:srgbClr val="A50021"/>
                </a:solidFill>
                <a:latin typeface="Times New Roman"/>
                <a:ea typeface="+mn-lt"/>
                <a:cs typeface="Times New Roman"/>
              </a:rPr>
              <a:t>Control Strategy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>
                <a:solidFill>
                  <a:srgbClr val="A50021"/>
                </a:solidFill>
                <a:latin typeface="Gill Sans MT"/>
                <a:ea typeface="Tahoma"/>
                <a:cs typeface="Tahoma"/>
              </a:rPr>
              <a:t>Pac-Man strategy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>
                <a:solidFill>
                  <a:srgbClr val="A50021"/>
                </a:solidFill>
                <a:latin typeface="Gill Sans MT"/>
                <a:ea typeface="Tahoma"/>
                <a:cs typeface="Tahoma"/>
              </a:rPr>
              <a:t>Model Predictive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>
                <a:solidFill>
                  <a:srgbClr val="A50021"/>
                </a:solidFill>
                <a:latin typeface="Gill Sans MT"/>
                <a:ea typeface="Tahoma"/>
                <a:cs typeface="Tahoma"/>
              </a:rPr>
              <a:t>Travel </a:t>
            </a:r>
            <a:r>
              <a:rPr lang="it-IT" sz="2400" err="1">
                <a:solidFill>
                  <a:srgbClr val="A50021"/>
                </a:solidFill>
                <a:latin typeface="Gill Sans MT"/>
                <a:ea typeface="Tahoma"/>
                <a:cs typeface="Tahoma"/>
              </a:rPr>
              <a:t>Salesman’s</a:t>
            </a:r>
            <a:r>
              <a:rPr lang="it-IT" sz="2400">
                <a:solidFill>
                  <a:srgbClr val="A50021"/>
                </a:solidFill>
                <a:latin typeface="Gill Sans MT"/>
                <a:ea typeface="Tahoma"/>
                <a:cs typeface="Tahoma"/>
              </a:rPr>
              <a:t> problem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>
                <a:solidFill>
                  <a:srgbClr val="A50021"/>
                </a:solidFill>
                <a:latin typeface="Gill Sans MT"/>
                <a:ea typeface="Tahoma"/>
                <a:cs typeface="Tahoma"/>
              </a:rPr>
              <a:t>Dynamic programming in </a:t>
            </a:r>
            <a:r>
              <a:rPr lang="it-IT" sz="2400" err="1">
                <a:solidFill>
                  <a:srgbClr val="A50021"/>
                </a:solidFill>
                <a:latin typeface="Gill Sans MT"/>
                <a:ea typeface="Tahoma"/>
                <a:cs typeface="Tahoma"/>
              </a:rPr>
              <a:t>stochastic</a:t>
            </a:r>
            <a:r>
              <a:rPr lang="it-IT" sz="2400">
                <a:solidFill>
                  <a:srgbClr val="A50021"/>
                </a:solidFill>
                <a:latin typeface="Gill Sans MT"/>
                <a:ea typeface="Tahoma"/>
                <a:cs typeface="Tahoma"/>
              </a:rPr>
              <a:t> framework idea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it-IT" sz="4000" err="1">
                <a:solidFill>
                  <a:srgbClr val="A50021"/>
                </a:solidFill>
                <a:latin typeface="Times New Roman"/>
                <a:ea typeface="+mn-lt"/>
                <a:cs typeface="Times New Roman"/>
              </a:rPr>
              <a:t>Simulation</a:t>
            </a:r>
            <a:r>
              <a:rPr lang="it-IT" sz="4000">
                <a:solidFill>
                  <a:srgbClr val="A50021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it-IT" sz="4000" err="1">
                <a:solidFill>
                  <a:srgbClr val="A50021"/>
                </a:solidFill>
                <a:latin typeface="Times New Roman"/>
                <a:ea typeface="+mn-lt"/>
                <a:cs typeface="Times New Roman"/>
              </a:rPr>
              <a:t>Results</a:t>
            </a:r>
            <a:r>
              <a:rPr lang="it-IT" sz="4000">
                <a:solidFill>
                  <a:srgbClr val="A50021"/>
                </a:solidFill>
                <a:latin typeface="Times New Roman"/>
                <a:ea typeface="+mn-lt"/>
                <a:cs typeface="Times New Roman"/>
              </a:rPr>
              <a:t> and </a:t>
            </a:r>
            <a:r>
              <a:rPr lang="it-IT" sz="4000" err="1">
                <a:solidFill>
                  <a:srgbClr val="A50021"/>
                </a:solidFill>
                <a:latin typeface="Times New Roman"/>
                <a:ea typeface="+mn-lt"/>
                <a:cs typeface="Times New Roman"/>
              </a:rPr>
              <a:t>Conclusions</a:t>
            </a:r>
            <a:endParaRPr lang="it-IT" sz="4000">
              <a:solidFill>
                <a:srgbClr val="A50021"/>
              </a:solidFill>
              <a:latin typeface="Times New Roman"/>
              <a:ea typeface="+mn-lt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>
                <a:solidFill>
                  <a:srgbClr val="A50021"/>
                </a:solidFill>
                <a:cs typeface="Times New Roman"/>
              </a:rPr>
              <a:t>Future </a:t>
            </a:r>
            <a:r>
              <a:rPr lang="it-IT" sz="2400" err="1">
                <a:solidFill>
                  <a:srgbClr val="A50021"/>
                </a:solidFill>
                <a:cs typeface="Times New Roman"/>
              </a:rPr>
              <a:t>developments</a:t>
            </a:r>
            <a:endParaRPr lang="it-IT" sz="2400">
              <a:solidFill>
                <a:srgbClr val="A50021"/>
              </a:solidFill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solidFill>
                <a:srgbClr val="A50021"/>
              </a:solidFill>
              <a:latin typeface="Gill Sans Nova"/>
            </a:endParaRPr>
          </a:p>
        </p:txBody>
      </p:sp>
      <p:pic>
        <p:nvPicPr>
          <p:cNvPr id="11" name="Picture 2" descr="Of pacman - HD wallpaper | Pxfuel">
            <a:extLst>
              <a:ext uri="{FF2B5EF4-FFF2-40B4-BE49-F238E27FC236}">
                <a16:creationId xmlns:a16="http://schemas.microsoft.com/office/drawing/2014/main" id="{B429166F-C6BE-02E7-B7DA-5A2B110C5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6E5F1E-97B0-C016-AF6E-03EF1C47C827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D02F51E-57BF-4B15-1DEE-EB126E303F1C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1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885F451D-800E-D33C-81C4-C4634E49509B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4DF19B8-99E6-F5A6-4581-3926744CC78D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37ABEAF-10F8-3852-1A2E-EA13378B902F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63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58D9DDFD-1CC6-66EB-1066-79DE18DA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  <a:solidFill>
            <a:srgbClr val="A50021"/>
          </a:solidFill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6A1BFFC-2D3A-81D2-143D-FC0CA245CD5B}"/>
              </a:ext>
            </a:extLst>
          </p:cNvPr>
          <p:cNvSpPr txBox="1"/>
          <p:nvPr/>
        </p:nvSpPr>
        <p:spPr>
          <a:xfrm>
            <a:off x="1" y="-9331"/>
            <a:ext cx="12192000" cy="530912"/>
          </a:xfrm>
          <a:prstGeom prst="rect">
            <a:avLst/>
          </a:prstGeom>
          <a:solidFill>
            <a:srgbClr val="A5002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>
                <a:solidFill>
                  <a:srgbClr val="F2A94E"/>
                </a:solidFill>
                <a:latin typeface="Gill Sans Nova"/>
              </a:rPr>
              <a:t>MPC - ALTERNATIVE COST FUNCTION</a:t>
            </a:r>
            <a:endParaRPr lang="it-IT" sz="2800">
              <a:solidFill>
                <a:srgbClr val="F2A94E"/>
              </a:solidFill>
            </a:endParaRPr>
          </a:p>
        </p:txBody>
      </p:sp>
      <p:pic>
        <p:nvPicPr>
          <p:cNvPr id="32" name="Picture 2" descr="Of pacman - HD wallpaper | Pxfuel">
            <a:extLst>
              <a:ext uri="{FF2B5EF4-FFF2-40B4-BE49-F238E27FC236}">
                <a16:creationId xmlns:a16="http://schemas.microsoft.com/office/drawing/2014/main" id="{71CE12C2-1C6B-B2CC-CF4B-3F6D015B8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C299B26F-4B0C-35BB-1C68-3139949C30BD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6B01B21-68FE-C229-0E11-70723261CD40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16</a:t>
            </a:r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B99BA51E-C4B6-D62E-5338-BEFFC7F3A58D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5458D02-D484-6087-4F2B-45C57DEEADB9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366FCD0-040A-F3D8-EAB4-A7E65DDF4051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6DB8050-FBC4-A5C1-DCB6-B288DA2595FB}"/>
              </a:ext>
            </a:extLst>
          </p:cNvPr>
          <p:cNvSpPr txBox="1"/>
          <p:nvPr/>
        </p:nvSpPr>
        <p:spPr>
          <a:xfrm>
            <a:off x="151540" y="768318"/>
            <a:ext cx="1122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A</a:t>
            </a:r>
            <a:r>
              <a:rPr lang="en-US"/>
              <a:t>n alternative for implementing this constraint was to take it into account as an objective function. 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4A703C8-A9C7-7FA3-4982-A96801AFF6F3}"/>
                  </a:ext>
                </a:extLst>
              </p:cNvPr>
              <p:cNvSpPr txBox="1"/>
              <p:nvPr/>
            </p:nvSpPr>
            <p:spPr>
              <a:xfrm>
                <a:off x="-149847" y="1208995"/>
                <a:ext cx="8120037" cy="1923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nary>
                        <m:naryPr>
                          <m:chr m:val="∑"/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it-IT" sz="1600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sub>
                                  </m:sSub>
                                  <m:r>
                                    <a:rPr lang="it-IT" sz="16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it-IT" sz="16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it-IT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it-IT" sz="1600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sub>
                                  </m:sSub>
                                  <m:r>
                                    <a:rPr lang="it-IT" sz="16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16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it-IT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1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1" i="1" smtClean="0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it-IT" sz="1600" b="1" i="1" smtClean="0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  <m:r>
                                        <a:rPr lang="it-IT" sz="16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1" i="1" smtClean="0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it-IT" sz="16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it-IT" sz="16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  <m:r>
                                        <a:rPr lang="it-IT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it-IT" sz="16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it-IT" sz="16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  <m:r>
                                        <a:rPr lang="it-IT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it-IT" sz="1600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it-IT" sz="1600"/>
                </a:br>
                <a:r>
                  <a:rPr lang="it-IT" sz="1600"/>
                  <a:t>      </a:t>
                </a:r>
                <a:br>
                  <a:rPr lang="it-IT" sz="1600"/>
                </a:br>
                <a:r>
                  <a:rPr lang="it-IT" sz="1600"/>
                  <a:t>      </a:t>
                </a:r>
                <a:r>
                  <a:rPr lang="it-IT" sz="1600" err="1"/>
                  <a:t>Where</a:t>
                </a:r>
                <a:r>
                  <a:rPr lang="it-IT" sz="16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b="0">
                    <a:sym typeface="Wingdings" panose="05000000000000000000" pitchFamily="2" charset="2"/>
                  </a:rPr>
                  <a:t> </a:t>
                </a:r>
                <a:r>
                  <a:rPr lang="it-IT" sz="1600" b="0"/>
                  <a:t>represents the </a:t>
                </a:r>
                <a:r>
                  <a:rPr lang="it-IT" sz="1600" b="0" err="1"/>
                  <a:t>coordinates</a:t>
                </a:r>
                <a:r>
                  <a:rPr lang="it-IT" sz="1600" b="0"/>
                  <a:t> of the center of the </a:t>
                </a:r>
                <a:r>
                  <a:rPr lang="it-IT" sz="1600" b="0" err="1"/>
                  <a:t>obstacle</a:t>
                </a:r>
                <a:br>
                  <a:rPr lang="it-IT" sz="1600" b="0"/>
                </a:b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                 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it-IT" sz="1600"/>
                  <a:t> </a:t>
                </a:r>
                <a:r>
                  <a:rPr lang="it-IT" sz="1600">
                    <a:sym typeface="Wingdings" panose="05000000000000000000" pitchFamily="2" charset="2"/>
                  </a:rPr>
                  <a:t></a:t>
                </a:r>
                <a:r>
                  <a:rPr lang="it-IT" sz="1600"/>
                  <a:t>represents the </a:t>
                </a:r>
                <a:r>
                  <a:rPr lang="it-IT" sz="1600" err="1"/>
                  <a:t>largest</a:t>
                </a:r>
                <a:r>
                  <a:rPr lang="it-IT" sz="1600"/>
                  <a:t> </a:t>
                </a:r>
                <a:r>
                  <a:rPr lang="it-IT" sz="1600" err="1"/>
                  <a:t>coefficient</a:t>
                </a:r>
                <a:r>
                  <a:rPr lang="it-IT" sz="1600"/>
                  <a:t> </a:t>
                </a:r>
                <a:r>
                  <a:rPr lang="it-IT" sz="1600" err="1"/>
                  <a:t>needed</a:t>
                </a:r>
                <a:r>
                  <a:rPr lang="it-IT" sz="1600"/>
                  <a:t> to make the </a:t>
                </a:r>
                <a:r>
                  <a:rPr lang="it-IT" sz="1600" err="1"/>
                  <a:t>constriants</a:t>
                </a:r>
                <a:r>
                  <a:rPr lang="it-IT" sz="1600"/>
                  <a:t> </a:t>
                </a:r>
                <a:r>
                  <a:rPr lang="it-IT" sz="1600" err="1"/>
                  <a:t>violation</a:t>
                </a:r>
                <a:r>
                  <a:rPr lang="it-IT" sz="1600"/>
                  <a:t> </a:t>
                </a:r>
                <a:r>
                  <a:rPr lang="it-IT" sz="1600" err="1"/>
                  <a:t>bad</a:t>
                </a:r>
                <a:br>
                  <a:rPr lang="it-IT" sz="1600"/>
                </a:br>
                <a:r>
                  <a:rPr lang="it-IT" sz="1600"/>
                  <a:t>      </a:t>
                </a:r>
                <a:br>
                  <a:rPr lang="it-IT" sz="1600"/>
                </a:br>
                <a:r>
                  <a:rPr lang="it-IT" sz="1600"/>
                  <a:t>       IN MATLAB: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4A703C8-A9C7-7FA3-4982-A96801AFF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847" y="1208995"/>
                <a:ext cx="8120037" cy="1923668"/>
              </a:xfrm>
              <a:prstGeom prst="rect">
                <a:avLst/>
              </a:prstGeom>
              <a:blipFill>
                <a:blip r:embed="rId5"/>
                <a:stretch>
                  <a:fillRect l="-75" b="-5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4B3F6627-C117-96F1-604B-4FE57BFAF555}"/>
                  </a:ext>
                </a:extLst>
              </p14:cNvPr>
              <p14:cNvContentPartPr/>
              <p14:nvPr/>
            </p14:nvContentPartPr>
            <p14:xfrm>
              <a:off x="3645492" y="1595980"/>
              <a:ext cx="977400" cy="3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4B3F6627-C117-96F1-604B-4FE57BFAF5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55492" y="1415980"/>
                <a:ext cx="11570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D8262980-358B-2FBE-9DE0-408C94B8902B}"/>
                  </a:ext>
                </a:extLst>
              </p14:cNvPr>
              <p14:cNvContentPartPr/>
              <p14:nvPr/>
            </p14:nvContentPartPr>
            <p14:xfrm>
              <a:off x="5084628" y="1596700"/>
              <a:ext cx="977400" cy="36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D8262980-358B-2FBE-9DE0-408C94B890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94595" y="1416700"/>
                <a:ext cx="1157106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A5355728-1C6A-7E0F-8613-7CFD9B39069A}"/>
                  </a:ext>
                </a:extLst>
              </p14:cNvPr>
              <p14:cNvContentPartPr/>
              <p14:nvPr/>
            </p14:nvContentPartPr>
            <p14:xfrm>
              <a:off x="6547592" y="1596340"/>
              <a:ext cx="952920" cy="36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A5355728-1C6A-7E0F-8613-7CFD9B3906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57592" y="1416340"/>
                <a:ext cx="1132560" cy="36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uppo 11">
            <a:extLst>
              <a:ext uri="{FF2B5EF4-FFF2-40B4-BE49-F238E27FC236}">
                <a16:creationId xmlns:a16="http://schemas.microsoft.com/office/drawing/2014/main" id="{31F715C1-BD96-15C5-E2FA-28BE9F8BDB44}"/>
              </a:ext>
            </a:extLst>
          </p:cNvPr>
          <p:cNvGrpSpPr/>
          <p:nvPr/>
        </p:nvGrpSpPr>
        <p:grpSpPr>
          <a:xfrm>
            <a:off x="7962900" y="1121893"/>
            <a:ext cx="3909440" cy="1612346"/>
            <a:chOff x="3061290" y="3396512"/>
            <a:chExt cx="6069417" cy="2505565"/>
          </a:xfrm>
        </p:grpSpPr>
        <p:pic>
          <p:nvPicPr>
            <p:cNvPr id="19" name="Immagine 8" descr="Immagine che contiene schermata&#10;&#10;Descrizione generata automaticamente">
              <a:extLst>
                <a:ext uri="{FF2B5EF4-FFF2-40B4-BE49-F238E27FC236}">
                  <a16:creationId xmlns:a16="http://schemas.microsoft.com/office/drawing/2014/main" id="{AE587B4E-3B36-C004-F355-3DE491CB1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61290" y="3396512"/>
              <a:ext cx="6069417" cy="2505565"/>
            </a:xfrm>
            <a:prstGeom prst="rect">
              <a:avLst/>
            </a:prstGeom>
          </p:spPr>
        </p:pic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D0BD1060-1166-7319-18AF-3275ED2412D1}"/>
                </a:ext>
              </a:extLst>
            </p:cNvPr>
            <p:cNvGrpSpPr/>
            <p:nvPr/>
          </p:nvGrpSpPr>
          <p:grpSpPr>
            <a:xfrm>
              <a:off x="4578560" y="4560578"/>
              <a:ext cx="3034260" cy="177182"/>
              <a:chOff x="4578560" y="4560578"/>
              <a:chExt cx="3034260" cy="17718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1" name="Input penna 20">
                    <a:extLst>
                      <a:ext uri="{FF2B5EF4-FFF2-40B4-BE49-F238E27FC236}">
                        <a16:creationId xmlns:a16="http://schemas.microsoft.com/office/drawing/2014/main" id="{8EDAE14A-5D3B-D9E9-8613-240BEDD3C390}"/>
                      </a:ext>
                    </a:extLst>
                  </p14:cNvPr>
                  <p14:cNvContentPartPr/>
                  <p14:nvPr/>
                </p14:nvContentPartPr>
                <p14:xfrm>
                  <a:off x="4578560" y="4575400"/>
                  <a:ext cx="155880" cy="155880"/>
                </p14:xfrm>
              </p:contentPart>
            </mc:Choice>
            <mc:Fallback xmlns="">
              <p:pic>
                <p:nvPicPr>
                  <p:cNvPr id="21" name="Input penna 20">
                    <a:extLst>
                      <a:ext uri="{FF2B5EF4-FFF2-40B4-BE49-F238E27FC236}">
                        <a16:creationId xmlns:a16="http://schemas.microsoft.com/office/drawing/2014/main" id="{8EDAE14A-5D3B-D9E9-8613-240BEDD3C390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522689" y="4519529"/>
                    <a:ext cx="267063" cy="2670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2" name="Input penna 21">
                    <a:extLst>
                      <a:ext uri="{FF2B5EF4-FFF2-40B4-BE49-F238E27FC236}">
                        <a16:creationId xmlns:a16="http://schemas.microsoft.com/office/drawing/2014/main" id="{DE9680ED-E817-A418-090F-7070A5C3D560}"/>
                      </a:ext>
                    </a:extLst>
                  </p14:cNvPr>
                  <p14:cNvContentPartPr/>
                  <p14:nvPr/>
                </p14:nvContentPartPr>
                <p14:xfrm>
                  <a:off x="4580360" y="4583680"/>
                  <a:ext cx="154080" cy="154080"/>
                </p14:xfrm>
              </p:contentPart>
            </mc:Choice>
            <mc:Fallback xmlns="">
              <p:pic>
                <p:nvPicPr>
                  <p:cNvPr id="22" name="Input penna 21">
                    <a:extLst>
                      <a:ext uri="{FF2B5EF4-FFF2-40B4-BE49-F238E27FC236}">
                        <a16:creationId xmlns:a16="http://schemas.microsoft.com/office/drawing/2014/main" id="{DE9680ED-E817-A418-090F-7070A5C3D56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524534" y="4527854"/>
                    <a:ext cx="265174" cy="26517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5" name="Gruppo 24">
                <a:extLst>
                  <a:ext uri="{FF2B5EF4-FFF2-40B4-BE49-F238E27FC236}">
                    <a16:creationId xmlns:a16="http://schemas.microsoft.com/office/drawing/2014/main" id="{2C0DD13A-FE50-1D41-22F4-F9A1FE7137A0}"/>
                  </a:ext>
                </a:extLst>
              </p:cNvPr>
              <p:cNvGrpSpPr/>
              <p:nvPr/>
            </p:nvGrpSpPr>
            <p:grpSpPr>
              <a:xfrm>
                <a:off x="7456940" y="4560578"/>
                <a:ext cx="155880" cy="155880"/>
                <a:chOff x="2233259" y="4329693"/>
                <a:chExt cx="155880" cy="155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23" name="Input penna 22">
                      <a:extLst>
                        <a:ext uri="{FF2B5EF4-FFF2-40B4-BE49-F238E27FC236}">
                          <a16:creationId xmlns:a16="http://schemas.microsoft.com/office/drawing/2014/main" id="{A7A6B4CC-5067-5CC5-34F1-CD00E647E2F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33259" y="4331493"/>
                    <a:ext cx="154080" cy="154080"/>
                  </p14:xfrm>
                </p:contentPart>
              </mc:Choice>
              <mc:Fallback xmlns="">
                <p:pic>
                  <p:nvPicPr>
                    <p:cNvPr id="23" name="Input penna 22">
                      <a:extLst>
                        <a:ext uri="{FF2B5EF4-FFF2-40B4-BE49-F238E27FC236}">
                          <a16:creationId xmlns:a16="http://schemas.microsoft.com/office/drawing/2014/main" id="{A7A6B4CC-5067-5CC5-34F1-CD00E647E2FE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2177433" y="4275667"/>
                      <a:ext cx="265174" cy="2651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24" name="Input penna 23">
                      <a:extLst>
                        <a:ext uri="{FF2B5EF4-FFF2-40B4-BE49-F238E27FC236}">
                          <a16:creationId xmlns:a16="http://schemas.microsoft.com/office/drawing/2014/main" id="{26896D2B-556E-A1E1-ED63-C53E28B355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33259" y="4329693"/>
                    <a:ext cx="155880" cy="155880"/>
                  </p14:xfrm>
                </p:contentPart>
              </mc:Choice>
              <mc:Fallback xmlns="">
                <p:pic>
                  <p:nvPicPr>
                    <p:cNvPr id="24" name="Input penna 23">
                      <a:extLst>
                        <a:ext uri="{FF2B5EF4-FFF2-40B4-BE49-F238E27FC236}">
                          <a16:creationId xmlns:a16="http://schemas.microsoft.com/office/drawing/2014/main" id="{26896D2B-556E-A1E1-ED63-C53E28B355F7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2177388" y="4273822"/>
                      <a:ext cx="267063" cy="26706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6" name="Gruppo 25">
                <a:extLst>
                  <a:ext uri="{FF2B5EF4-FFF2-40B4-BE49-F238E27FC236}">
                    <a16:creationId xmlns:a16="http://schemas.microsoft.com/office/drawing/2014/main" id="{3DF5A8AF-617B-5227-62A6-364ED941D689}"/>
                  </a:ext>
                </a:extLst>
              </p:cNvPr>
              <p:cNvGrpSpPr/>
              <p:nvPr/>
            </p:nvGrpSpPr>
            <p:grpSpPr>
              <a:xfrm>
                <a:off x="6023717" y="4571354"/>
                <a:ext cx="155880" cy="155880"/>
                <a:chOff x="2233259" y="4329693"/>
                <a:chExt cx="155880" cy="155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27" name="Input penna 26">
                      <a:extLst>
                        <a:ext uri="{FF2B5EF4-FFF2-40B4-BE49-F238E27FC236}">
                          <a16:creationId xmlns:a16="http://schemas.microsoft.com/office/drawing/2014/main" id="{6A2BD988-BF78-69EB-D23A-7E7513D896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33259" y="4331493"/>
                    <a:ext cx="154080" cy="154080"/>
                  </p14:xfrm>
                </p:contentPart>
              </mc:Choice>
              <mc:Fallback xmlns="">
                <p:pic>
                  <p:nvPicPr>
                    <p:cNvPr id="27" name="Input penna 26">
                      <a:extLst>
                        <a:ext uri="{FF2B5EF4-FFF2-40B4-BE49-F238E27FC236}">
                          <a16:creationId xmlns:a16="http://schemas.microsoft.com/office/drawing/2014/main" id="{6A2BD988-BF78-69EB-D23A-7E7513D896C4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2177433" y="4275667"/>
                      <a:ext cx="265174" cy="2651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28" name="Input penna 27">
                      <a:extLst>
                        <a:ext uri="{FF2B5EF4-FFF2-40B4-BE49-F238E27FC236}">
                          <a16:creationId xmlns:a16="http://schemas.microsoft.com/office/drawing/2014/main" id="{3731D109-EDB7-B475-3CBB-1B0372869B9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33259" y="4329693"/>
                    <a:ext cx="155880" cy="155880"/>
                  </p14:xfrm>
                </p:contentPart>
              </mc:Choice>
              <mc:Fallback xmlns="">
                <p:pic>
                  <p:nvPicPr>
                    <p:cNvPr id="28" name="Input penna 27">
                      <a:extLst>
                        <a:ext uri="{FF2B5EF4-FFF2-40B4-BE49-F238E27FC236}">
                          <a16:creationId xmlns:a16="http://schemas.microsoft.com/office/drawing/2014/main" id="{3731D109-EDB7-B475-3CBB-1B0372869B91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2177388" y="4273822"/>
                      <a:ext cx="267063" cy="26706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D9D38F10-8948-1A94-ACE2-F212DD6D89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76848" y="4047065"/>
            <a:ext cx="4145639" cy="1699407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376D2BDC-FF4D-B133-C1D6-2530F24C6CF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5858" y="3133314"/>
            <a:ext cx="11872340" cy="231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8D15211D-9D23-C942-3C25-955A34D3F094}"/>
                  </a:ext>
                </a:extLst>
              </p14:cNvPr>
              <p14:cNvContentPartPr/>
              <p14:nvPr/>
            </p14:nvContentPartPr>
            <p14:xfrm>
              <a:off x="5402225" y="3249028"/>
              <a:ext cx="1888920" cy="36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8D15211D-9D23-C942-3C25-955A34D3F09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12225" y="3069028"/>
                <a:ext cx="20685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81608181-64C8-3A35-B2E3-ED1887C73A4E}"/>
                  </a:ext>
                </a:extLst>
              </p14:cNvPr>
              <p14:cNvContentPartPr/>
              <p14:nvPr/>
            </p14:nvContentPartPr>
            <p14:xfrm>
              <a:off x="7568348" y="3236922"/>
              <a:ext cx="1775520" cy="36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81608181-64C8-3A35-B2E3-ED1887C73A4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78366" y="3056922"/>
                <a:ext cx="1955124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BB9D2947-5310-CBA7-D02C-E3451545D0E8}"/>
                  </a:ext>
                </a:extLst>
              </p14:cNvPr>
              <p14:cNvContentPartPr/>
              <p14:nvPr/>
            </p14:nvContentPartPr>
            <p14:xfrm>
              <a:off x="9641167" y="3235981"/>
              <a:ext cx="1904040" cy="36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BB9D2947-5310-CBA7-D02C-E3451545D0E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551167" y="3055981"/>
                <a:ext cx="2083680" cy="36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uppo 48">
            <a:extLst>
              <a:ext uri="{FF2B5EF4-FFF2-40B4-BE49-F238E27FC236}">
                <a16:creationId xmlns:a16="http://schemas.microsoft.com/office/drawing/2014/main" id="{2D9ED71B-5A89-A33F-6F29-B017F2F6D06F}"/>
              </a:ext>
            </a:extLst>
          </p:cNvPr>
          <p:cNvGrpSpPr/>
          <p:nvPr/>
        </p:nvGrpSpPr>
        <p:grpSpPr>
          <a:xfrm>
            <a:off x="8517170" y="3643459"/>
            <a:ext cx="2510640" cy="2504393"/>
            <a:chOff x="8517170" y="3643459"/>
            <a:chExt cx="2510640" cy="250439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A9CF0DB0-CE5A-C572-FE5D-C5AF35100D18}"/>
                    </a:ext>
                  </a:extLst>
                </p14:cNvPr>
                <p14:cNvContentPartPr/>
                <p14:nvPr/>
              </p14:nvContentPartPr>
              <p14:xfrm>
                <a:off x="8525450" y="3643459"/>
                <a:ext cx="2502360" cy="250236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A9CF0DB0-CE5A-C572-FE5D-C5AF35100D1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16451" y="3634459"/>
                  <a:ext cx="2519997" cy="25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6F214ADB-C9AE-C284-570E-EE102D535DFF}"/>
                    </a:ext>
                  </a:extLst>
                </p14:cNvPr>
                <p14:cNvContentPartPr/>
                <p14:nvPr/>
              </p14:nvContentPartPr>
              <p14:xfrm>
                <a:off x="8517170" y="3645492"/>
                <a:ext cx="2502360" cy="250236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6F214ADB-C9AE-C284-570E-EE102D535D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08170" y="3636492"/>
                  <a:ext cx="2520000" cy="2520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7D2B97D-3825-5F45-1B32-55D1A8160324}"/>
              </a:ext>
            </a:extLst>
          </p:cNvPr>
          <p:cNvSpPr txBox="1"/>
          <p:nvPr/>
        </p:nvSpPr>
        <p:spPr>
          <a:xfrm>
            <a:off x="8784857" y="5746472"/>
            <a:ext cx="203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solidFill>
                  <a:srgbClr val="FF0000"/>
                </a:solidFill>
              </a:rPr>
              <a:t>Infeasible</a:t>
            </a:r>
            <a:r>
              <a:rPr lang="it-IT">
                <a:solidFill>
                  <a:srgbClr val="FF0000"/>
                </a:solidFill>
              </a:rPr>
              <a:t> </a:t>
            </a:r>
            <a:r>
              <a:rPr lang="it-IT" err="1">
                <a:solidFill>
                  <a:srgbClr val="FF0000"/>
                </a:solidFill>
              </a:rPr>
              <a:t>trajectory</a:t>
            </a:r>
            <a:endParaRPr lang="it-IT">
              <a:solidFill>
                <a:srgbClr val="FF0000"/>
              </a:solidFill>
            </a:endParaRP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F1C3C97-D64E-4AEF-8698-BA4DE8388F2F}"/>
              </a:ext>
            </a:extLst>
          </p:cNvPr>
          <p:cNvSpPr txBox="1"/>
          <p:nvPr/>
        </p:nvSpPr>
        <p:spPr>
          <a:xfrm>
            <a:off x="5437238" y="324956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9A43A6B9-AD5C-2EAD-C713-3D9E19AE0113}"/>
              </a:ext>
            </a:extLst>
          </p:cNvPr>
          <p:cNvSpPr txBox="1"/>
          <p:nvPr/>
        </p:nvSpPr>
        <p:spPr>
          <a:xfrm>
            <a:off x="125858" y="4239141"/>
            <a:ext cx="7604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Despite the weight in objective function, this does not allow us to be certain that the constraints are not violated.</a:t>
            </a:r>
          </a:p>
          <a:p>
            <a:r>
              <a:rPr lang="en-US" dirty="0"/>
              <a:t>Although there are matches in which the strategy works but there are some simulations and special cases that lead Pac-Man to make infeasible movements. </a:t>
            </a:r>
            <a:endParaRPr lang="it-IT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3B6498AF-0DFB-C75B-1DB4-28101E28FA5F}"/>
              </a:ext>
            </a:extLst>
          </p:cNvPr>
          <p:cNvSpPr txBox="1"/>
          <p:nvPr/>
        </p:nvSpPr>
        <p:spPr>
          <a:xfrm>
            <a:off x="1504063" y="3961424"/>
            <a:ext cx="526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FF0000"/>
                </a:solidFill>
              </a:rPr>
              <a:t>NOT A FEASIBLE SOLUTION !!!</a:t>
            </a:r>
          </a:p>
        </p:txBody>
      </p:sp>
    </p:spTree>
    <p:extLst>
      <p:ext uri="{BB962C8B-B14F-4D97-AF65-F5344CB8AC3E}">
        <p14:creationId xmlns:p14="http://schemas.microsoft.com/office/powerpoint/2010/main" val="414696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  <p:bldP spid="5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E56D54C3-4F06-16E0-2088-02B933EDA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3654606-DD7F-C945-D95A-34C21D62F951}"/>
              </a:ext>
            </a:extLst>
          </p:cNvPr>
          <p:cNvSpPr txBox="1"/>
          <p:nvPr/>
        </p:nvSpPr>
        <p:spPr>
          <a:xfrm>
            <a:off x="1" y="0"/>
            <a:ext cx="12192000" cy="530912"/>
          </a:xfrm>
          <a:prstGeom prst="rect">
            <a:avLst/>
          </a:prstGeom>
          <a:solidFill>
            <a:srgbClr val="A50021"/>
          </a:solidFill>
        </p:spPr>
        <p:txBody>
          <a:bodyPr wrap="square">
            <a:spAutoFit/>
          </a:bodyPr>
          <a:lstStyle/>
          <a:p>
            <a:pPr algn="ctr"/>
            <a:r>
              <a:rPr lang="it-IT" sz="2800">
                <a:solidFill>
                  <a:srgbClr val="F2A94E"/>
                </a:solidFill>
                <a:latin typeface="Gill Sans Nova" panose="020B0602020104020203" pitchFamily="34" charset="0"/>
              </a:rPr>
              <a:t>OPTIMIZATION PROBLEM: TRAVEL SALESMAN 1/4</a:t>
            </a:r>
            <a:endParaRPr lang="it-IT" sz="2800">
              <a:solidFill>
                <a:schemeClr val="bg1"/>
              </a:solidFill>
              <a:latin typeface="Gill Sans Nova" panose="020B06020201040202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5D1541A-7C6E-E625-19AC-A1A07F0A5E35}"/>
              </a:ext>
            </a:extLst>
          </p:cNvPr>
          <p:cNvSpPr txBox="1"/>
          <p:nvPr/>
        </p:nvSpPr>
        <p:spPr>
          <a:xfrm>
            <a:off x="519060" y="1179837"/>
            <a:ext cx="482940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The traveling salesman algorithm is a widely used method for solving combinatorial optimization problems in which a salesman must visit a set of cities while minimizing the total distance traveled. 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9EA23837-C3C4-CB95-807F-12D2FD222F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04" t="34906" r="7685" b="22757"/>
          <a:stretch/>
        </p:blipFill>
        <p:spPr>
          <a:xfrm>
            <a:off x="6949787" y="3081076"/>
            <a:ext cx="4992340" cy="209647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4AADE26A-0A8E-0405-73EE-8D05F55FFE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22" t="31814" r="38872" b="29409"/>
          <a:stretch/>
        </p:blipFill>
        <p:spPr>
          <a:xfrm>
            <a:off x="775897" y="2653965"/>
            <a:ext cx="4039615" cy="3079994"/>
          </a:xfrm>
          <a:prstGeom prst="rect">
            <a:avLst/>
          </a:prstGeom>
        </p:spPr>
      </p:pic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70AEC6EC-05ED-8A83-7740-100CF597E8AA}"/>
              </a:ext>
            </a:extLst>
          </p:cNvPr>
          <p:cNvSpPr/>
          <p:nvPr/>
        </p:nvSpPr>
        <p:spPr>
          <a:xfrm>
            <a:off x="4951102" y="3719759"/>
            <a:ext cx="1863094" cy="7391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 descr="Rondine con riempimento a tinta unita">
            <a:extLst>
              <a:ext uri="{FF2B5EF4-FFF2-40B4-BE49-F238E27FC236}">
                <a16:creationId xmlns:a16="http://schemas.microsoft.com/office/drawing/2014/main" id="{D2A6FDE5-1E1B-E571-3CB7-678CD7F6E8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8467" y="3009906"/>
            <a:ext cx="914400" cy="914400"/>
          </a:xfrm>
          <a:prstGeom prst="rect">
            <a:avLst/>
          </a:prstGeom>
        </p:spPr>
      </p:pic>
      <p:pic>
        <p:nvPicPr>
          <p:cNvPr id="14" name="Elemento grafico 13" descr="Rondine contorno">
            <a:extLst>
              <a:ext uri="{FF2B5EF4-FFF2-40B4-BE49-F238E27FC236}">
                <a16:creationId xmlns:a16="http://schemas.microsoft.com/office/drawing/2014/main" id="{91835B6A-4B1F-6B43-4888-06F6AFE19B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85607" y="2904291"/>
            <a:ext cx="914400" cy="91440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6E9C68E-FA48-0061-1D9D-476FB974E19B}"/>
              </a:ext>
            </a:extLst>
          </p:cNvPr>
          <p:cNvSpPr txBox="1"/>
          <p:nvPr/>
        </p:nvSpPr>
        <p:spPr>
          <a:xfrm>
            <a:off x="7158065" y="1894586"/>
            <a:ext cx="45757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This algorithm has been used to determine the optimal path that Pac-Man (salesperson) must follow to collect all the pills (cities). </a:t>
            </a:r>
            <a:endParaRPr lang="it-IT"/>
          </a:p>
        </p:txBody>
      </p:sp>
      <p:pic>
        <p:nvPicPr>
          <p:cNvPr id="4" name="Picture 2" descr="Of pacman - HD wallpaper | Pxfuel">
            <a:extLst>
              <a:ext uri="{FF2B5EF4-FFF2-40B4-BE49-F238E27FC236}">
                <a16:creationId xmlns:a16="http://schemas.microsoft.com/office/drawing/2014/main" id="{C67B80A1-210F-BD43-57C0-76D996DCC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D7909D-F262-668A-2563-23583C23F61B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0742407-1229-CEE5-5AB4-A240875E5267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17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871F4197-316E-76CC-3502-7D47A22A986A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B3D32B93-F68E-683F-3CB0-B24B6FF4B217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F97B5F4-8A27-0AA2-EC4E-C52F3A42164E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43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f pacman - HD wallpaper | Pxfuel">
            <a:extLst>
              <a:ext uri="{FF2B5EF4-FFF2-40B4-BE49-F238E27FC236}">
                <a16:creationId xmlns:a16="http://schemas.microsoft.com/office/drawing/2014/main" id="{0FB920BC-AB8C-FD64-20D9-B6C83CF27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C71163-4205-9B80-2E98-0F48E0658152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dirty="0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 dirty="0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dirty="0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 dirty="0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9D9F1C-83CB-B6CD-80CE-F6A4EAB4A1CC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18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513C793-F0EE-ED9B-180F-49A5F58E555B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B68A5C42-E69F-AA9D-A46D-E0E50CA4EC78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99A6B9-B23C-DA39-2389-87DE33575504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 dirty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 dirty="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60204A6-6154-64BA-3386-4AA96E07E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BA17A6F-E8DC-3118-5B05-EBBACA2F76A4}"/>
              </a:ext>
            </a:extLst>
          </p:cNvPr>
          <p:cNvSpPr txBox="1"/>
          <p:nvPr/>
        </p:nvSpPr>
        <p:spPr>
          <a:xfrm>
            <a:off x="1" y="0"/>
            <a:ext cx="12192000" cy="523220"/>
          </a:xfrm>
          <a:prstGeom prst="rect">
            <a:avLst/>
          </a:prstGeom>
          <a:solidFill>
            <a:srgbClr val="A50021"/>
          </a:solidFill>
        </p:spPr>
        <p:txBody>
          <a:bodyPr wrap="square">
            <a:spAutoFit/>
          </a:bodyPr>
          <a:lstStyle/>
          <a:p>
            <a:pPr algn="ctr"/>
            <a:r>
              <a:rPr lang="it-IT" sz="2800">
                <a:solidFill>
                  <a:srgbClr val="F2A94E"/>
                </a:solidFill>
                <a:latin typeface="Gill Sans Nova" panose="020B0602020104020203" pitchFamily="34" charset="0"/>
              </a:rPr>
              <a:t>OPTIMIZATION PROBLEM: TRAVEL SALESMAN 2/4</a:t>
            </a:r>
            <a:endParaRPr lang="it-IT" sz="2800">
              <a:solidFill>
                <a:schemeClr val="bg1"/>
              </a:solidFill>
              <a:latin typeface="Gill Sans Nova" panose="020B06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A78FCD3-5924-1622-C6EE-0F575EEA07DC}"/>
                  </a:ext>
                </a:extLst>
              </p:cNvPr>
              <p:cNvSpPr txBox="1"/>
              <p:nvPr/>
            </p:nvSpPr>
            <p:spPr>
              <a:xfrm>
                <a:off x="1372400" y="2572547"/>
                <a:ext cx="318670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A78FCD3-5924-1622-C6EE-0F575EEA0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00" y="2572547"/>
                <a:ext cx="3186706" cy="335413"/>
              </a:xfrm>
              <a:prstGeom prst="rect">
                <a:avLst/>
              </a:prstGeom>
              <a:blipFill>
                <a:blip r:embed="rId5"/>
                <a:stretch>
                  <a:fillRect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6FD4E3C-BB92-A500-0A55-B47AF5C1CB51}"/>
              </a:ext>
            </a:extLst>
          </p:cNvPr>
          <p:cNvSpPr txBox="1"/>
          <p:nvPr/>
        </p:nvSpPr>
        <p:spPr>
          <a:xfrm>
            <a:off x="301336" y="2160398"/>
            <a:ext cx="60118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Weight coefficients are calculated using the Euclidean norm.</a:t>
            </a:r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3C41CFA-8852-9DBA-EA14-C9697FAA9061}"/>
              </a:ext>
            </a:extLst>
          </p:cNvPr>
          <p:cNvSpPr txBox="1"/>
          <p:nvPr/>
        </p:nvSpPr>
        <p:spPr>
          <a:xfrm>
            <a:off x="301336" y="646012"/>
            <a:ext cx="6299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2400">
                <a:solidFill>
                  <a:srgbClr val="A50021"/>
                </a:solidFill>
              </a:rPr>
              <a:t>STEP 1: SUBTOUR GENERATION</a:t>
            </a:r>
            <a:endParaRPr lang="it-IT" sz="2400">
              <a:solidFill>
                <a:srgbClr val="A5002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Gabbiano">
                <a:extLst>
                  <a:ext uri="{FF2B5EF4-FFF2-40B4-BE49-F238E27FC236}">
                    <a16:creationId xmlns:a16="http://schemas.microsoft.com/office/drawing/2014/main" id="{81F8ED2E-9E6C-1180-6F14-075054386A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2626562"/>
                  </p:ext>
                </p:extLst>
              </p:nvPr>
            </p:nvGraphicFramePr>
            <p:xfrm rot="10800000">
              <a:off x="86340" y="5332028"/>
              <a:ext cx="864802" cy="1071323"/>
            </p:xfrm>
            <a:graphic>
              <a:graphicData uri="http://schemas.microsoft.com/office/drawing/2017/model3d">
                <am3d:model3d r:embed="rId6">
                  <am3d:spPr>
                    <a:xfrm rot="10800000">
                      <a:off x="0" y="0"/>
                      <a:ext cx="864802" cy="1071323"/>
                    </a:xfrm>
                    <a:prstGeom prst="rect">
                      <a:avLst/>
                    </a:prstGeom>
                  </am3d:spPr>
                  <am3d:camera>
                    <am3d:pos x="0" y="0" z="687850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64737" d="1000000"/>
                    <am3d:preTrans dx="-31036" dy="-17990027" dz="3898223"/>
                    <am3d:scale>
                      <am3d:sx n="1000000" d="1000000"/>
                      <am3d:sy n="1000000" d="1000000"/>
                      <am3d:sz n="1000000" d="1000000"/>
                    </am3d:scale>
                    <am3d:rot ax="2259135" ay="1356023" az="-980908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537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Gabbiano">
                <a:extLst>
                  <a:ext uri="{FF2B5EF4-FFF2-40B4-BE49-F238E27FC236}">
                    <a16:creationId xmlns:a16="http://schemas.microsoft.com/office/drawing/2014/main" id="{81F8ED2E-9E6C-1180-6F14-075054386A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86340" y="5332028"/>
                <a:ext cx="864802" cy="107132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3CCF7D-C7DB-30BE-BA98-FB6C979C0AA7}"/>
              </a:ext>
            </a:extLst>
          </p:cNvPr>
          <p:cNvSpPr txBox="1"/>
          <p:nvPr/>
        </p:nvSpPr>
        <p:spPr>
          <a:xfrm>
            <a:off x="253937" y="3126145"/>
            <a:ext cx="5685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Constraint that each stop is present in exactly two trips. 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C426576B-5F43-EE7E-EEB4-99946666E90D}"/>
                  </a:ext>
                </a:extLst>
              </p:cNvPr>
              <p:cNvSpPr txBox="1"/>
              <p:nvPr/>
            </p:nvSpPr>
            <p:spPr>
              <a:xfrm>
                <a:off x="257578" y="3487206"/>
                <a:ext cx="6299504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</m:t>
                      </m:r>
                      <m:nary>
                        <m:naryPr>
                          <m:chr m:val="∑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</m:e>
                      </m:nary>
                      <m:r>
                        <a:rPr lang="it-IT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C426576B-5F43-EE7E-EEB4-99946666E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78" y="3487206"/>
                <a:ext cx="6299504" cy="900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9DA36EBB-60CE-3871-7046-B75FD9CA58C6}"/>
                  </a:ext>
                </a:extLst>
              </p:cNvPr>
              <p:cNvSpPr txBox="1"/>
              <p:nvPr/>
            </p:nvSpPr>
            <p:spPr>
              <a:xfrm>
                <a:off x="-1" y="4691907"/>
                <a:ext cx="6299504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nary>
                        </m:e>
                      </m:func>
                      <m:r>
                        <a:rPr lang="it-IT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9DA36EBB-60CE-3871-7046-B75FD9CA5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691907"/>
                <a:ext cx="6299504" cy="8714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3E83E04-DE3C-8EBE-DDE9-F896E3BCB908}"/>
              </a:ext>
            </a:extLst>
          </p:cNvPr>
          <p:cNvSpPr txBox="1"/>
          <p:nvPr/>
        </p:nvSpPr>
        <p:spPr>
          <a:xfrm>
            <a:off x="304486" y="1121301"/>
            <a:ext cx="6521015" cy="8771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700"/>
              <a:t>The decision variables        are binary and associated with each trip:</a:t>
            </a:r>
            <a:endParaRPr lang="it-IT" sz="17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700"/>
              <a:t>1 represents an existing trip on the tour </a:t>
            </a:r>
            <a:endParaRPr lang="it-IT" sz="17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700"/>
              <a:t>0 represents a trip not on the tour. </a:t>
            </a:r>
            <a:endParaRPr lang="it-IT" sz="1700">
              <a:ea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AB04F8AC-3439-EB04-C3E7-0DDF9E3325A4}"/>
                  </a:ext>
                </a:extLst>
              </p:cNvPr>
              <p:cNvSpPr txBox="1"/>
              <p:nvPr/>
            </p:nvSpPr>
            <p:spPr>
              <a:xfrm>
                <a:off x="-656385" y="1049898"/>
                <a:ext cx="62995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𝑘𝑖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AB04F8AC-3439-EB04-C3E7-0DDF9E332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6385" y="1049898"/>
                <a:ext cx="629950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56CE39C-F705-07E3-4F5B-124CBD715E8E}"/>
              </a:ext>
            </a:extLst>
          </p:cNvPr>
          <p:cNvSpPr txBox="1"/>
          <p:nvPr/>
        </p:nvSpPr>
        <p:spPr>
          <a:xfrm>
            <a:off x="301336" y="4421817"/>
            <a:ext cx="6346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Objective</a:t>
            </a:r>
            <a:r>
              <a:rPr lang="it-IT"/>
              <a:t> </a:t>
            </a:r>
            <a:r>
              <a:rPr lang="it-IT" err="1"/>
              <a:t>function</a:t>
            </a:r>
            <a:r>
              <a:rPr lang="it-IT"/>
              <a:t>:</a:t>
            </a:r>
          </a:p>
        </p:txBody>
      </p:sp>
      <p:pic>
        <p:nvPicPr>
          <p:cNvPr id="31" name="Immagine 10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FCAE605B-40AC-F3AE-7CD2-0A3F76C93F4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9990" t="21507" r="32940" b="15050"/>
          <a:stretch/>
        </p:blipFill>
        <p:spPr>
          <a:xfrm>
            <a:off x="6313183" y="892233"/>
            <a:ext cx="5792477" cy="52064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9202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f pacman - HD wallpaper | Pxfuel">
            <a:extLst>
              <a:ext uri="{FF2B5EF4-FFF2-40B4-BE49-F238E27FC236}">
                <a16:creationId xmlns:a16="http://schemas.microsoft.com/office/drawing/2014/main" id="{0FB920BC-AB8C-FD64-20D9-B6C83CF27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C71163-4205-9B80-2E98-0F48E0658152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9D9F1C-83CB-B6CD-80CE-F6A4EAB4A1CC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19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513C793-F0EE-ED9B-180F-49A5F58E555B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B68A5C42-E69F-AA9D-A46D-E0E50CA4EC78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99A6B9-B23C-DA39-2389-87DE33575504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EE61F78-E5DD-9D69-8323-8193BBD70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C27D442-A878-0208-7BCC-708F70AE6342}"/>
              </a:ext>
            </a:extLst>
          </p:cNvPr>
          <p:cNvSpPr txBox="1"/>
          <p:nvPr/>
        </p:nvSpPr>
        <p:spPr>
          <a:xfrm>
            <a:off x="1" y="0"/>
            <a:ext cx="12192000" cy="523220"/>
          </a:xfrm>
          <a:prstGeom prst="rect">
            <a:avLst/>
          </a:prstGeom>
          <a:solidFill>
            <a:srgbClr val="A50021"/>
          </a:solidFill>
        </p:spPr>
        <p:txBody>
          <a:bodyPr wrap="square">
            <a:spAutoFit/>
          </a:bodyPr>
          <a:lstStyle/>
          <a:p>
            <a:pPr algn="ctr"/>
            <a:r>
              <a:rPr lang="it-IT" sz="2800">
                <a:solidFill>
                  <a:srgbClr val="F2A94E"/>
                </a:solidFill>
                <a:latin typeface="Gill Sans Nova" panose="020B0602020104020203" pitchFamily="34" charset="0"/>
              </a:rPr>
              <a:t>OPTIMIZATION PROBLEM: TRAVEL SALESMAN 3/4 </a:t>
            </a:r>
            <a:endParaRPr lang="it-IT" sz="2800">
              <a:solidFill>
                <a:schemeClr val="bg1"/>
              </a:solidFill>
              <a:latin typeface="Gill Sans Nova" panose="020B0602020104020203" pitchFamily="34" charset="0"/>
            </a:endParaRPr>
          </a:p>
        </p:txBody>
      </p:sp>
      <p:pic>
        <p:nvPicPr>
          <p:cNvPr id="7" name="Immagine 8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C53F7B44-A04C-2F3B-071F-EA34529CD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311" y="4042329"/>
            <a:ext cx="6032429" cy="17063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A0D1DA5-3CD8-9725-7ED8-ACA558171F4E}"/>
              </a:ext>
            </a:extLst>
          </p:cNvPr>
          <p:cNvSpPr txBox="1"/>
          <p:nvPr/>
        </p:nvSpPr>
        <p:spPr>
          <a:xfrm>
            <a:off x="1161986" y="5809343"/>
            <a:ext cx="587094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Gill Sans Nova" panose="020B0602020104020203" pitchFamily="34" charset="0"/>
              </a:rPr>
              <a:t>subsequent approximations of the tour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06D2B6C-2EA0-9324-4C91-4C0200203567}"/>
              </a:ext>
            </a:extLst>
          </p:cNvPr>
          <p:cNvSpPr txBox="1"/>
          <p:nvPr/>
        </p:nvSpPr>
        <p:spPr>
          <a:xfrm>
            <a:off x="1014327" y="780673"/>
            <a:ext cx="63323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2400">
                <a:solidFill>
                  <a:srgbClr val="A50021"/>
                </a:solidFill>
              </a:rPr>
              <a:t>STEP 2: SUBTOUR REDUCTION</a:t>
            </a:r>
            <a:endParaRPr lang="it-IT" sz="2400">
              <a:solidFill>
                <a:srgbClr val="A50021"/>
              </a:solidFill>
            </a:endParaRPr>
          </a:p>
        </p:txBody>
      </p:sp>
      <p:pic>
        <p:nvPicPr>
          <p:cNvPr id="16" name="piccione-viagg-video-convertercom_u7ZBibwA">
            <a:hlinkClick r:id="" action="ppaction://media"/>
            <a:extLst>
              <a:ext uri="{FF2B5EF4-FFF2-40B4-BE49-F238E27FC236}">
                <a16:creationId xmlns:a16="http://schemas.microsoft.com/office/drawing/2014/main" id="{AA291628-E9D5-21A9-E9B2-14A6B128C6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9041" t="41057" r="39020" b="22194"/>
          <a:stretch/>
        </p:blipFill>
        <p:spPr>
          <a:xfrm>
            <a:off x="1136434" y="1486708"/>
            <a:ext cx="6032429" cy="2400927"/>
          </a:xfrm>
          <a:prstGeom prst="rect">
            <a:avLst/>
          </a:prstGeom>
        </p:spPr>
      </p:pic>
      <p:pic>
        <p:nvPicPr>
          <p:cNvPr id="17" name="piccione-viagg-video-convertercom_u7ZBibwA">
            <a:hlinkClick r:id="" action="ppaction://media"/>
            <a:extLst>
              <a:ext uri="{FF2B5EF4-FFF2-40B4-BE49-F238E27FC236}">
                <a16:creationId xmlns:a16="http://schemas.microsoft.com/office/drawing/2014/main" id="{4425AB09-1166-D5B2-80C5-4BCAF37929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77627" t="22398" r="737" b="39944"/>
          <a:stretch/>
        </p:blipFill>
        <p:spPr>
          <a:xfrm>
            <a:off x="7134740" y="1484498"/>
            <a:ext cx="4338213" cy="42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5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11" repeatCount="indefinit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13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ECCE702B-13FE-9262-8959-0FCB2CB7F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15" t="33357" r="20026" b="15258"/>
          <a:stretch/>
        </p:blipFill>
        <p:spPr>
          <a:xfrm>
            <a:off x="68787" y="984003"/>
            <a:ext cx="8701626" cy="48899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36D2733A-226A-A896-6681-D9271B1E88AB}"/>
              </a:ext>
            </a:extLst>
          </p:cNvPr>
          <p:cNvSpPr/>
          <p:nvPr/>
        </p:nvSpPr>
        <p:spPr>
          <a:xfrm>
            <a:off x="6242013" y="829592"/>
            <a:ext cx="4879259" cy="546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circolare a sinistra 19">
            <a:extLst>
              <a:ext uri="{FF2B5EF4-FFF2-40B4-BE49-F238E27FC236}">
                <a16:creationId xmlns:a16="http://schemas.microsoft.com/office/drawing/2014/main" id="{B79E2F82-6251-F251-1D4C-94686654955A}"/>
              </a:ext>
            </a:extLst>
          </p:cNvPr>
          <p:cNvSpPr/>
          <p:nvPr/>
        </p:nvSpPr>
        <p:spPr>
          <a:xfrm rot="1695532">
            <a:off x="9105481" y="3067814"/>
            <a:ext cx="1185506" cy="2923191"/>
          </a:xfrm>
          <a:prstGeom prst="curvedLeftArrow">
            <a:avLst>
              <a:gd name="adj1" fmla="val 25000"/>
              <a:gd name="adj2" fmla="val 50000"/>
              <a:gd name="adj3" fmla="val 3508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9A145E11-559C-9126-CECB-0242AAF1EF6E}"/>
              </a:ext>
            </a:extLst>
          </p:cNvPr>
          <p:cNvSpPr/>
          <p:nvPr/>
        </p:nvSpPr>
        <p:spPr>
          <a:xfrm>
            <a:off x="5250949" y="1539886"/>
            <a:ext cx="6576015" cy="16535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23AAE5B-7192-07B8-7999-75DA8388CE3E}"/>
              </a:ext>
            </a:extLst>
          </p:cNvPr>
          <p:cNvSpPr/>
          <p:nvPr/>
        </p:nvSpPr>
        <p:spPr>
          <a:xfrm>
            <a:off x="5300227" y="1572358"/>
            <a:ext cx="6482933" cy="15773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Picture 2" descr="Of pacman - HD wallpaper | Pxfuel">
            <a:extLst>
              <a:ext uri="{FF2B5EF4-FFF2-40B4-BE49-F238E27FC236}">
                <a16:creationId xmlns:a16="http://schemas.microsoft.com/office/drawing/2014/main" id="{0FB920BC-AB8C-FD64-20D9-B6C83CF27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C71163-4205-9B80-2E98-0F48E0658152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9D9F1C-83CB-B6CD-80CE-F6A4EAB4A1CC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20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513C793-F0EE-ED9B-180F-49A5F58E555B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B68A5C42-E69F-AA9D-A46D-E0E50CA4EC78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99A6B9-B23C-DA39-2389-87DE33575504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F1CB68B-5191-1FBA-1AC0-EF12BDF35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9A22D7E-F18E-6F68-750F-30BFA666068A}"/>
              </a:ext>
            </a:extLst>
          </p:cNvPr>
          <p:cNvSpPr txBox="1"/>
          <p:nvPr/>
        </p:nvSpPr>
        <p:spPr>
          <a:xfrm>
            <a:off x="1" y="0"/>
            <a:ext cx="12192000" cy="523220"/>
          </a:xfrm>
          <a:prstGeom prst="rect">
            <a:avLst/>
          </a:prstGeom>
          <a:solidFill>
            <a:srgbClr val="A50021"/>
          </a:solidFill>
        </p:spPr>
        <p:txBody>
          <a:bodyPr wrap="square">
            <a:spAutoFit/>
          </a:bodyPr>
          <a:lstStyle/>
          <a:p>
            <a:pPr algn="ctr"/>
            <a:r>
              <a:rPr lang="it-IT" sz="2800">
                <a:solidFill>
                  <a:srgbClr val="F2A94E"/>
                </a:solidFill>
                <a:latin typeface="Gill Sans Nova" panose="020B0602020104020203" pitchFamily="34" charset="0"/>
              </a:rPr>
              <a:t>OPTIMIZATION PROBLEM: TRAVEL SALESMAN 4/4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90FE38-D4E3-8859-8E13-C058CE78CBE3}"/>
              </a:ext>
            </a:extLst>
          </p:cNvPr>
          <p:cNvSpPr txBox="1"/>
          <p:nvPr/>
        </p:nvSpPr>
        <p:spPr>
          <a:xfrm>
            <a:off x="5438483" y="1761039"/>
            <a:ext cx="62995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Trips corresponding to the active decision variables are taken and reordered. The first trip will have Pac-Man’s location as its start, all subsequent trips are selected to ensure that the end point of one trip matches the start point of the next trip. </a:t>
            </a:r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4ED4A79-71C5-FAF9-D4FC-7BB574AADC3A}"/>
              </a:ext>
            </a:extLst>
          </p:cNvPr>
          <p:cNvSpPr txBox="1"/>
          <p:nvPr/>
        </p:nvSpPr>
        <p:spPr>
          <a:xfrm>
            <a:off x="6309717" y="768571"/>
            <a:ext cx="63323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2400">
                <a:solidFill>
                  <a:srgbClr val="A50021"/>
                </a:solidFill>
              </a:rPr>
              <a:t>STEP 3: SUBTOUR REDUCTION</a:t>
            </a:r>
            <a:endParaRPr lang="it-IT" sz="2400">
              <a:solidFill>
                <a:srgbClr val="A50021"/>
              </a:solidFill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E4B37C12-A0F4-53E8-D47B-F1A303D9DFFB}"/>
              </a:ext>
            </a:extLst>
          </p:cNvPr>
          <p:cNvSpPr/>
          <p:nvPr/>
        </p:nvSpPr>
        <p:spPr>
          <a:xfrm>
            <a:off x="531119" y="5152398"/>
            <a:ext cx="8059861" cy="3164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62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C71163-4205-9B80-2E98-0F48E0658152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6D4C72C-C41A-9BF4-E96D-1E2D3B84E261}"/>
              </a:ext>
            </a:extLst>
          </p:cNvPr>
          <p:cNvSpPr txBox="1"/>
          <p:nvPr/>
        </p:nvSpPr>
        <p:spPr>
          <a:xfrm>
            <a:off x="1" y="0"/>
            <a:ext cx="12192000" cy="530912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>
                <a:solidFill>
                  <a:srgbClr val="F2A94E"/>
                </a:solidFill>
                <a:latin typeface="Gill Sans Nova"/>
              </a:rPr>
              <a:t>CONTROL STRATEGIES IN MARKOV CHAIN’S IDEA</a:t>
            </a:r>
          </a:p>
        </p:txBody>
      </p:sp>
      <p:pic>
        <p:nvPicPr>
          <p:cNvPr id="19" name="Picture 2" descr="Of pacman - HD wallpaper | Pxfuel">
            <a:extLst>
              <a:ext uri="{FF2B5EF4-FFF2-40B4-BE49-F238E27FC236}">
                <a16:creationId xmlns:a16="http://schemas.microsoft.com/office/drawing/2014/main" id="{6934C632-6C98-A800-EEC8-123B10BF9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9BB6614-95A9-376F-7373-3EE5AD7B1C79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9587D3-8461-88A4-4006-020EFB03E7DC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21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A5CC6C45-6A96-26DF-F475-0F84601AB497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0BDC57EF-9AFD-B542-B7E4-1BC1A6E01A69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5636F1F-5C2F-7963-3E36-3ECDC2CDCBED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6F5C7EC-1E10-02F7-6437-94E74D9C355B}"/>
              </a:ext>
            </a:extLst>
          </p:cNvPr>
          <p:cNvSpPr txBox="1"/>
          <p:nvPr/>
        </p:nvSpPr>
        <p:spPr>
          <a:xfrm>
            <a:off x="42126" y="628021"/>
            <a:ext cx="1101344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Example</a:t>
            </a:r>
            <a:r>
              <a:rPr lang="it-IT" b="1" dirty="0"/>
              <a:t> of solving with Policy </a:t>
            </a:r>
            <a:r>
              <a:rPr lang="it-IT" b="1" dirty="0" err="1"/>
              <a:t>iteration</a:t>
            </a:r>
            <a:r>
              <a:rPr lang="it-IT" b="1" dirty="0"/>
              <a:t>: </a:t>
            </a:r>
            <a:r>
              <a:rPr lang="it-IT" dirty="0"/>
              <a:t>a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from «</a:t>
            </a:r>
            <a:r>
              <a:rPr lang="it-IT" b="0" i="0" dirty="0" err="1">
                <a:effectLst/>
                <a:latin typeface="Google Sans"/>
              </a:rPr>
              <a:t>Reinforcement</a:t>
            </a:r>
            <a:r>
              <a:rPr lang="it-IT" b="0" i="0" dirty="0">
                <a:effectLst/>
                <a:latin typeface="Google Sans"/>
              </a:rPr>
              <a:t> Learning: An </a:t>
            </a:r>
            <a:r>
              <a:rPr lang="it-IT" b="0" i="0" dirty="0" err="1">
                <a:effectLst/>
                <a:latin typeface="Google Sans"/>
              </a:rPr>
              <a:t>Introduction</a:t>
            </a:r>
            <a:r>
              <a:rPr lang="it-IT" b="0" i="0" dirty="0">
                <a:effectLst/>
                <a:latin typeface="Google Sans"/>
              </a:rPr>
              <a:t>»</a:t>
            </a:r>
            <a:r>
              <a:rPr lang="it-IT" dirty="0"/>
              <a:t>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11" name="Immagine 10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AE8B9C6C-03F9-3548-085F-430CB5FD5A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51" t="28951" r="39667" b="24089"/>
          <a:stretch/>
        </p:blipFill>
        <p:spPr>
          <a:xfrm>
            <a:off x="8099378" y="1019053"/>
            <a:ext cx="2753032" cy="429736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3418160-04FB-634C-B7E9-8656372C7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050" y="4574513"/>
            <a:ext cx="1759585" cy="1714467"/>
          </a:xfrm>
          <a:prstGeom prst="rect">
            <a:avLst/>
          </a:prstGeom>
        </p:spPr>
      </p:pic>
      <p:pic>
        <p:nvPicPr>
          <p:cNvPr id="4" name="Immagine 3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A311086E-D7DB-B19A-7153-BB5DD0B4EE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9" t="19383" r="22500" b="5722"/>
          <a:stretch/>
        </p:blipFill>
        <p:spPr>
          <a:xfrm>
            <a:off x="1339590" y="945359"/>
            <a:ext cx="4557192" cy="317771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660D22B-0F2A-02BE-FFDD-357E3B6287D3}"/>
              </a:ext>
            </a:extLst>
          </p:cNvPr>
          <p:cNvSpPr txBox="1"/>
          <p:nvPr/>
        </p:nvSpPr>
        <p:spPr>
          <a:xfrm>
            <a:off x="42126" y="4171627"/>
            <a:ext cx="4534073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rgbClr val="F2A94E"/>
                </a:solidFill>
              </a:rPr>
              <a:t>Another</a:t>
            </a:r>
            <a:r>
              <a:rPr lang="it-IT" sz="1600" b="1" dirty="0">
                <a:solidFill>
                  <a:srgbClr val="F2A94E"/>
                </a:solidFill>
              </a:rPr>
              <a:t> </a:t>
            </a:r>
            <a:r>
              <a:rPr lang="it-IT" sz="1600" b="1" dirty="0" err="1">
                <a:solidFill>
                  <a:srgbClr val="F2A94E"/>
                </a:solidFill>
              </a:rPr>
              <a:t>solution</a:t>
            </a:r>
            <a:r>
              <a:rPr lang="it-IT" sz="1600" b="1" dirty="0">
                <a:solidFill>
                  <a:srgbClr val="F2A94E"/>
                </a:solidFill>
              </a:rPr>
              <a:t> </a:t>
            </a:r>
            <a:r>
              <a:rPr lang="it-IT" sz="1600" dirty="0">
                <a:solidFill>
                  <a:srgbClr val="F2A94E"/>
                </a:solidFill>
              </a:rPr>
              <a:t>from literatures</a:t>
            </a:r>
            <a:r>
              <a:rPr lang="it-IT" sz="1600" dirty="0"/>
              <a:t>:</a:t>
            </a:r>
          </a:p>
          <a:p>
            <a:br>
              <a:rPr lang="it-IT" sz="1600" dirty="0"/>
            </a:br>
            <a:r>
              <a:rPr lang="en-US" sz="1300" dirty="0"/>
              <a:t>Design of Pac-Man Strategies with Embedded Markov Decision Process in a Dynamic, Non-Deterministic, Fully Observable Environment, </a:t>
            </a:r>
            <a:r>
              <a:rPr lang="it-IT" sz="1300" dirty="0" err="1"/>
              <a:t>Jiachang</a:t>
            </a:r>
            <a:r>
              <a:rPr lang="it-IT" sz="1300" dirty="0"/>
              <a:t> (Ernest) </a:t>
            </a:r>
            <a:r>
              <a:rPr lang="it-IT" sz="1300" dirty="0" err="1"/>
              <a:t>Xu</a:t>
            </a:r>
            <a:endParaRPr lang="it-IT" sz="13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9EF0B37-09BB-D5B5-7570-38103AC9EF26}"/>
              </a:ext>
            </a:extLst>
          </p:cNvPr>
          <p:cNvSpPr txBox="1"/>
          <p:nvPr/>
        </p:nvSpPr>
        <p:spPr>
          <a:xfrm>
            <a:off x="7657746" y="5395243"/>
            <a:ext cx="36362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 err="1">
                <a:solidFill>
                  <a:schemeClr val="bg1">
                    <a:lumMod val="65000"/>
                  </a:schemeClr>
                </a:solidFill>
                <a:latin typeface="Gill Sans Nova" panose="020B0602020104020203" pitchFamily="34" charset="0"/>
              </a:rPr>
              <a:t>Example</a:t>
            </a:r>
            <a:r>
              <a:rPr lang="it-IT" sz="1800" dirty="0">
                <a:solidFill>
                  <a:schemeClr val="bg1">
                    <a:lumMod val="65000"/>
                  </a:schemeClr>
                </a:solidFill>
                <a:latin typeface="Gill Sans Nova" panose="020B0602020104020203" pitchFamily="34" charset="0"/>
              </a:rPr>
              <a:t>  4.1 from </a:t>
            </a:r>
            <a:r>
              <a:rPr lang="it-IT" b="0" i="0" dirty="0" err="1">
                <a:solidFill>
                  <a:schemeClr val="bg1">
                    <a:lumMod val="65000"/>
                  </a:schemeClr>
                </a:solidFill>
                <a:effectLst/>
                <a:latin typeface="Google Sans"/>
              </a:rPr>
              <a:t>Reinforcement</a:t>
            </a:r>
            <a:r>
              <a:rPr lang="it-IT" b="0" i="0" dirty="0">
                <a:solidFill>
                  <a:schemeClr val="bg1">
                    <a:lumMod val="65000"/>
                  </a:schemeClr>
                </a:solidFill>
                <a:effectLst/>
                <a:latin typeface="Google Sans"/>
              </a:rPr>
              <a:t> Learning: An </a:t>
            </a:r>
            <a:r>
              <a:rPr lang="it-IT" b="0" i="0" dirty="0" err="1">
                <a:solidFill>
                  <a:schemeClr val="bg1">
                    <a:lumMod val="65000"/>
                  </a:schemeClr>
                </a:solidFill>
                <a:effectLst/>
                <a:latin typeface="Google Sans"/>
              </a:rPr>
              <a:t>Introduction</a:t>
            </a:r>
            <a:endParaRPr lang="it-IT" sz="1800" dirty="0">
              <a:solidFill>
                <a:schemeClr val="bg1">
                  <a:lumMod val="65000"/>
                </a:schemeClr>
              </a:solidFill>
              <a:latin typeface="Gill Sans Nova" panose="020B06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35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f pacman - HD wallpaper | Pxfuel">
            <a:extLst>
              <a:ext uri="{FF2B5EF4-FFF2-40B4-BE49-F238E27FC236}">
                <a16:creationId xmlns:a16="http://schemas.microsoft.com/office/drawing/2014/main" id="{0FB920BC-AB8C-FD64-20D9-B6C83CF27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C71163-4205-9B80-2E98-0F48E0658152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9D9F1C-83CB-B6CD-80CE-F6A4EAB4A1CC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22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513C793-F0EE-ED9B-180F-49A5F58E555B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B68A5C42-E69F-AA9D-A46D-E0E50CA4EC78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99A6B9-B23C-DA39-2389-87DE33575504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9CF3EFD-28C3-4287-02DD-C1C5AC54F7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96F4CA4-D55B-AE84-5DBD-6410605F69B5}"/>
              </a:ext>
            </a:extLst>
          </p:cNvPr>
          <p:cNvSpPr txBox="1"/>
          <p:nvPr/>
        </p:nvSpPr>
        <p:spPr>
          <a:xfrm>
            <a:off x="1" y="0"/>
            <a:ext cx="12192000" cy="530912"/>
          </a:xfrm>
          <a:prstGeom prst="rect">
            <a:avLst/>
          </a:prstGeom>
          <a:solidFill>
            <a:srgbClr val="A5002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F2A94E"/>
                </a:solidFill>
                <a:latin typeface="Gill Sans Nova" panose="020B0602020104020203" pitchFamily="34" charset="0"/>
              </a:rPr>
              <a:t>SIMULATION RESULTS</a:t>
            </a:r>
            <a:endParaRPr lang="it-IT" sz="2800">
              <a:solidFill>
                <a:srgbClr val="F2A94E"/>
              </a:solidFill>
            </a:endParaRPr>
          </a:p>
        </p:txBody>
      </p:sp>
      <p:pic>
        <p:nvPicPr>
          <p:cNvPr id="4" name="vittoria1 (video-converter.com)">
            <a:hlinkClick r:id="" action="ppaction://media"/>
            <a:extLst>
              <a:ext uri="{FF2B5EF4-FFF2-40B4-BE49-F238E27FC236}">
                <a16:creationId xmlns:a16="http://schemas.microsoft.com/office/drawing/2014/main" id="{1454E1F3-BB86-0D22-D366-421408E40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rcRect l="8793" t="31507" r="38658" b="30449"/>
          <a:stretch/>
        </p:blipFill>
        <p:spPr>
          <a:xfrm>
            <a:off x="144062" y="686060"/>
            <a:ext cx="3867887" cy="1575141"/>
          </a:xfrm>
          <a:prstGeom prst="rect">
            <a:avLst/>
          </a:prstGeom>
        </p:spPr>
      </p:pic>
      <p:pic>
        <p:nvPicPr>
          <p:cNvPr id="12" name="vittoria2-Trim">
            <a:hlinkClick r:id="" action="ppaction://media"/>
            <a:extLst>
              <a:ext uri="{FF2B5EF4-FFF2-40B4-BE49-F238E27FC236}">
                <a16:creationId xmlns:a16="http://schemas.microsoft.com/office/drawing/2014/main" id="{0FEBBBEA-3D25-9C5E-A2A1-F30911E259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8"/>
          <a:srcRect l="8764" t="30839" r="38494" b="30711"/>
          <a:stretch/>
        </p:blipFill>
        <p:spPr>
          <a:xfrm>
            <a:off x="144062" y="2388812"/>
            <a:ext cx="3867887" cy="1586112"/>
          </a:xfrm>
          <a:prstGeom prst="rect">
            <a:avLst/>
          </a:prstGeom>
        </p:spPr>
      </p:pic>
      <p:pic>
        <p:nvPicPr>
          <p:cNvPr id="14" name="vittoria3-Trim">
            <a:hlinkClick r:id="" action="ppaction://media"/>
            <a:extLst>
              <a:ext uri="{FF2B5EF4-FFF2-40B4-BE49-F238E27FC236}">
                <a16:creationId xmlns:a16="http://schemas.microsoft.com/office/drawing/2014/main" id="{6AF152BB-A8DF-4EC0-E65F-773A5458EF8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9"/>
          <a:srcRect l="8696" t="30666" r="38429" b="30711"/>
          <a:stretch/>
        </p:blipFill>
        <p:spPr>
          <a:xfrm>
            <a:off x="4252543" y="655039"/>
            <a:ext cx="3867887" cy="1589230"/>
          </a:xfrm>
          <a:prstGeom prst="rect">
            <a:avLst/>
          </a:prstGeom>
        </p:spPr>
      </p:pic>
      <p:pic>
        <p:nvPicPr>
          <p:cNvPr id="16" name="vittoria4-Trim">
            <a:hlinkClick r:id="" action="ppaction://media"/>
            <a:extLst>
              <a:ext uri="{FF2B5EF4-FFF2-40B4-BE49-F238E27FC236}">
                <a16:creationId xmlns:a16="http://schemas.microsoft.com/office/drawing/2014/main" id="{6C08F19B-76FE-7215-3834-94D3A8EA68D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20"/>
          <a:srcRect l="8673" t="31646" r="38455" b="30490"/>
          <a:stretch/>
        </p:blipFill>
        <p:spPr>
          <a:xfrm>
            <a:off x="4183080" y="2396186"/>
            <a:ext cx="3937350" cy="1586113"/>
          </a:xfrm>
          <a:prstGeom prst="rect">
            <a:avLst/>
          </a:prstGeom>
        </p:spPr>
      </p:pic>
      <p:pic>
        <p:nvPicPr>
          <p:cNvPr id="18" name="vittoria6-Trim">
            <a:hlinkClick r:id="" action="ppaction://media"/>
            <a:extLst>
              <a:ext uri="{FF2B5EF4-FFF2-40B4-BE49-F238E27FC236}">
                <a16:creationId xmlns:a16="http://schemas.microsoft.com/office/drawing/2014/main" id="{72BF23A7-6F54-8D03-7300-321F54D6F05C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21"/>
          <a:srcRect l="8652" t="31116" r="38518" b="30083"/>
          <a:stretch/>
        </p:blipFill>
        <p:spPr>
          <a:xfrm>
            <a:off x="8235311" y="2404900"/>
            <a:ext cx="3812627" cy="1575142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CA367DDE-D3AA-7372-4E65-9BD65AD00ECA}"/>
              </a:ext>
            </a:extLst>
          </p:cNvPr>
          <p:cNvGrpSpPr/>
          <p:nvPr/>
        </p:nvGrpSpPr>
        <p:grpSpPr>
          <a:xfrm>
            <a:off x="12372380" y="3986868"/>
            <a:ext cx="1586259" cy="2314647"/>
            <a:chOff x="6283723" y="1287750"/>
            <a:chExt cx="3172506" cy="4595064"/>
          </a:xfrm>
        </p:grpSpPr>
        <p:pic>
          <p:nvPicPr>
            <p:cNvPr id="19" name="Picture 2" descr="Pac-Man (character) - Wikipedia">
              <a:extLst>
                <a:ext uri="{FF2B5EF4-FFF2-40B4-BE49-F238E27FC236}">
                  <a16:creationId xmlns:a16="http://schemas.microsoft.com/office/drawing/2014/main" id="{94D955C3-43B4-F2B0-DDB4-624EA9B09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723" y="2724408"/>
              <a:ext cx="3172506" cy="3158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Elemento grafico 19" descr="Bandiera contorno">
              <a:extLst>
                <a:ext uri="{FF2B5EF4-FFF2-40B4-BE49-F238E27FC236}">
                  <a16:creationId xmlns:a16="http://schemas.microsoft.com/office/drawing/2014/main" id="{A852B244-F005-D170-4146-07C6527D3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2188584">
              <a:off x="6679746" y="1287750"/>
              <a:ext cx="2080539" cy="3514617"/>
            </a:xfrm>
            <a:prstGeom prst="rect">
              <a:avLst/>
            </a:prstGeom>
          </p:spPr>
        </p:pic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4808F1DA-C8E9-FAB5-1C0C-A71F48CB5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1695" b="89831" l="8065" r="96774">
                          <a14:foregroundMark x1="59677" y1="47458" x2="59677" y2="47458"/>
                          <a14:foregroundMark x1="62903" y1="33898" x2="62903" y2="33898"/>
                          <a14:foregroundMark x1="62903" y1="33898" x2="62903" y2="33898"/>
                          <a14:foregroundMark x1="46774" y1="57627" x2="88710" y2="5085"/>
                          <a14:foregroundMark x1="88710" y1="5085" x2="88710" y2="83051"/>
                          <a14:foregroundMark x1="88710" y1="83051" x2="41935" y2="83051"/>
                          <a14:foregroundMark x1="96774" y1="74576" x2="96774" y2="1695"/>
                          <a14:foregroundMark x1="96774" y1="1695" x2="96774" y2="16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51748" y="2892629"/>
              <a:ext cx="666807" cy="536371"/>
            </a:xfrm>
            <a:prstGeom prst="rect">
              <a:avLst/>
            </a:prstGeom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331C123B-A116-33C7-16B8-699145B48A97}"/>
                </a:ext>
              </a:extLst>
            </p:cNvPr>
            <p:cNvSpPr txBox="1"/>
            <p:nvPr/>
          </p:nvSpPr>
          <p:spPr>
            <a:xfrm rot="2102009">
              <a:off x="7579468" y="2396220"/>
              <a:ext cx="1706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>
                  <a:solidFill>
                    <a:srgbClr val="FFFF00"/>
                  </a:solidFill>
                  <a:latin typeface="Eras Bold ITC" panose="020B0907030504020204" pitchFamily="34" charset="0"/>
                </a:rPr>
                <a:t>WIN</a:t>
              </a:r>
            </a:p>
          </p:txBody>
        </p:sp>
      </p:grpSp>
      <p:pic>
        <p:nvPicPr>
          <p:cNvPr id="5" name="vittoria7">
            <a:hlinkClick r:id="" action="ppaction://media"/>
            <a:extLst>
              <a:ext uri="{FF2B5EF4-FFF2-40B4-BE49-F238E27FC236}">
                <a16:creationId xmlns:a16="http://schemas.microsoft.com/office/drawing/2014/main" id="{860B34E0-229B-9026-9A90-D04416510A97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27"/>
          <a:srcRect l="8722" t="31012" r="38562" b="30161"/>
          <a:stretch/>
        </p:blipFill>
        <p:spPr>
          <a:xfrm>
            <a:off x="8246070" y="664597"/>
            <a:ext cx="3801868" cy="1575141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1484A796-D5BA-B7C7-4B11-684B8F9161AD}"/>
              </a:ext>
            </a:extLst>
          </p:cNvPr>
          <p:cNvGrpSpPr/>
          <p:nvPr/>
        </p:nvGrpSpPr>
        <p:grpSpPr>
          <a:xfrm>
            <a:off x="12587532" y="3982299"/>
            <a:ext cx="1586259" cy="2314647"/>
            <a:chOff x="6283723" y="1287750"/>
            <a:chExt cx="3172506" cy="4595064"/>
          </a:xfrm>
        </p:grpSpPr>
        <p:pic>
          <p:nvPicPr>
            <p:cNvPr id="23" name="Picture 2" descr="Pac-Man (character) - Wikipedia">
              <a:extLst>
                <a:ext uri="{FF2B5EF4-FFF2-40B4-BE49-F238E27FC236}">
                  <a16:creationId xmlns:a16="http://schemas.microsoft.com/office/drawing/2014/main" id="{AFE62D6B-71CC-E005-CECC-73C091658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723" y="2724408"/>
              <a:ext cx="3172506" cy="3158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Elemento grafico 23" descr="Bandiera contorno">
              <a:extLst>
                <a:ext uri="{FF2B5EF4-FFF2-40B4-BE49-F238E27FC236}">
                  <a16:creationId xmlns:a16="http://schemas.microsoft.com/office/drawing/2014/main" id="{58A1069F-3606-5D27-0B00-A06DC1A23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2188584">
              <a:off x="6679746" y="1287750"/>
              <a:ext cx="2080539" cy="3514617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B671572B-E97E-506D-4EC9-D250A679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1695" b="89831" l="8065" r="96774">
                          <a14:foregroundMark x1="59677" y1="47458" x2="59677" y2="47458"/>
                          <a14:foregroundMark x1="62903" y1="33898" x2="62903" y2="33898"/>
                          <a14:foregroundMark x1="62903" y1="33898" x2="62903" y2="33898"/>
                          <a14:foregroundMark x1="46774" y1="57627" x2="88710" y2="5085"/>
                          <a14:foregroundMark x1="88710" y1="5085" x2="88710" y2="83051"/>
                          <a14:foregroundMark x1="88710" y1="83051" x2="41935" y2="83051"/>
                          <a14:foregroundMark x1="96774" y1="74576" x2="96774" y2="1695"/>
                          <a14:foregroundMark x1="96774" y1="1695" x2="96774" y2="16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51748" y="2892629"/>
              <a:ext cx="666807" cy="536371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7BFB4CB6-05EB-69DC-549F-CFD0D34CEE89}"/>
                </a:ext>
              </a:extLst>
            </p:cNvPr>
            <p:cNvSpPr txBox="1"/>
            <p:nvPr/>
          </p:nvSpPr>
          <p:spPr>
            <a:xfrm rot="2102009">
              <a:off x="7579468" y="2396220"/>
              <a:ext cx="1706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>
                  <a:solidFill>
                    <a:srgbClr val="FFFF00"/>
                  </a:solidFill>
                  <a:latin typeface="Eras Bold ITC" panose="020B0907030504020204" pitchFamily="34" charset="0"/>
                </a:rPr>
                <a:t>WIN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7E57C9CB-0D80-BCDB-1CD9-B517697FBFFA}"/>
              </a:ext>
            </a:extLst>
          </p:cNvPr>
          <p:cNvGrpSpPr/>
          <p:nvPr/>
        </p:nvGrpSpPr>
        <p:grpSpPr>
          <a:xfrm>
            <a:off x="12832594" y="3983172"/>
            <a:ext cx="1586259" cy="2314647"/>
            <a:chOff x="6283723" y="1287750"/>
            <a:chExt cx="3172506" cy="4595064"/>
          </a:xfrm>
        </p:grpSpPr>
        <p:pic>
          <p:nvPicPr>
            <p:cNvPr id="28" name="Picture 2" descr="Pac-Man (character) - Wikipedia">
              <a:extLst>
                <a:ext uri="{FF2B5EF4-FFF2-40B4-BE49-F238E27FC236}">
                  <a16:creationId xmlns:a16="http://schemas.microsoft.com/office/drawing/2014/main" id="{8DD9316D-2B4C-0D54-4999-D46DF7037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723" y="2724408"/>
              <a:ext cx="3172506" cy="3158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Elemento grafico 28" descr="Bandiera contorno">
              <a:extLst>
                <a:ext uri="{FF2B5EF4-FFF2-40B4-BE49-F238E27FC236}">
                  <a16:creationId xmlns:a16="http://schemas.microsoft.com/office/drawing/2014/main" id="{A1CB360F-4982-1242-8B66-9183BB05B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2188584">
              <a:off x="6679746" y="1287750"/>
              <a:ext cx="2080539" cy="3514617"/>
            </a:xfrm>
            <a:prstGeom prst="rect">
              <a:avLst/>
            </a:prstGeom>
          </p:spPr>
        </p:pic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A0BFB369-443F-3C04-AA6B-06657DACF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1695" b="89831" l="8065" r="96774">
                          <a14:foregroundMark x1="59677" y1="47458" x2="59677" y2="47458"/>
                          <a14:foregroundMark x1="62903" y1="33898" x2="62903" y2="33898"/>
                          <a14:foregroundMark x1="62903" y1="33898" x2="62903" y2="33898"/>
                          <a14:foregroundMark x1="46774" y1="57627" x2="88710" y2="5085"/>
                          <a14:foregroundMark x1="88710" y1="5085" x2="88710" y2="83051"/>
                          <a14:foregroundMark x1="88710" y1="83051" x2="41935" y2="83051"/>
                          <a14:foregroundMark x1="96774" y1="74576" x2="96774" y2="1695"/>
                          <a14:foregroundMark x1="96774" y1="1695" x2="96774" y2="16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51748" y="2892629"/>
              <a:ext cx="666807" cy="536371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3DA0AABC-EEB1-8107-99ED-257165664BF5}"/>
                </a:ext>
              </a:extLst>
            </p:cNvPr>
            <p:cNvSpPr txBox="1"/>
            <p:nvPr/>
          </p:nvSpPr>
          <p:spPr>
            <a:xfrm rot="2102009">
              <a:off x="7579468" y="2396220"/>
              <a:ext cx="1706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>
                  <a:solidFill>
                    <a:srgbClr val="FFFF00"/>
                  </a:solidFill>
                  <a:latin typeface="Eras Bold ITC" panose="020B0907030504020204" pitchFamily="34" charset="0"/>
                </a:rPr>
                <a:t>WIN</a:t>
              </a: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135DB696-7CF6-C93C-A5DA-0CD808BBDA77}"/>
              </a:ext>
            </a:extLst>
          </p:cNvPr>
          <p:cNvGrpSpPr/>
          <p:nvPr/>
        </p:nvGrpSpPr>
        <p:grpSpPr>
          <a:xfrm>
            <a:off x="13110722" y="3982299"/>
            <a:ext cx="1586259" cy="2314647"/>
            <a:chOff x="6283723" y="1287750"/>
            <a:chExt cx="3172506" cy="4595064"/>
          </a:xfrm>
        </p:grpSpPr>
        <p:pic>
          <p:nvPicPr>
            <p:cNvPr id="33" name="Picture 2" descr="Pac-Man (character) - Wikipedia">
              <a:extLst>
                <a:ext uri="{FF2B5EF4-FFF2-40B4-BE49-F238E27FC236}">
                  <a16:creationId xmlns:a16="http://schemas.microsoft.com/office/drawing/2014/main" id="{E6E7D4CC-AB6F-1C4F-336E-E759A9E69C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723" y="2724408"/>
              <a:ext cx="3172506" cy="3158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Elemento grafico 33" descr="Bandiera contorno">
              <a:extLst>
                <a:ext uri="{FF2B5EF4-FFF2-40B4-BE49-F238E27FC236}">
                  <a16:creationId xmlns:a16="http://schemas.microsoft.com/office/drawing/2014/main" id="{3AEC5A34-E712-CEDB-1B70-C28AC0A04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2188584">
              <a:off x="6679746" y="1287750"/>
              <a:ext cx="2080539" cy="3514617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887FCF36-CD06-D5A2-8844-5345D19CA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1695" b="89831" l="8065" r="96774">
                          <a14:foregroundMark x1="59677" y1="47458" x2="59677" y2="47458"/>
                          <a14:foregroundMark x1="62903" y1="33898" x2="62903" y2="33898"/>
                          <a14:foregroundMark x1="62903" y1="33898" x2="62903" y2="33898"/>
                          <a14:foregroundMark x1="46774" y1="57627" x2="88710" y2="5085"/>
                          <a14:foregroundMark x1="88710" y1="5085" x2="88710" y2="83051"/>
                          <a14:foregroundMark x1="88710" y1="83051" x2="41935" y2="83051"/>
                          <a14:foregroundMark x1="96774" y1="74576" x2="96774" y2="1695"/>
                          <a14:foregroundMark x1="96774" y1="1695" x2="96774" y2="16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51748" y="2892629"/>
              <a:ext cx="666807" cy="536371"/>
            </a:xfrm>
            <a:prstGeom prst="rect">
              <a:avLst/>
            </a:prstGeom>
          </p:spPr>
        </p:pic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49372799-5EF1-D8D9-FD94-BA9A37E93284}"/>
                </a:ext>
              </a:extLst>
            </p:cNvPr>
            <p:cNvSpPr txBox="1"/>
            <p:nvPr/>
          </p:nvSpPr>
          <p:spPr>
            <a:xfrm rot="2102009">
              <a:off x="7579468" y="2396220"/>
              <a:ext cx="1706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>
                  <a:solidFill>
                    <a:srgbClr val="FFFF00"/>
                  </a:solidFill>
                  <a:latin typeface="Eras Bold ITC" panose="020B0907030504020204" pitchFamily="34" charset="0"/>
                </a:rPr>
                <a:t>WIN</a:t>
              </a:r>
            </a:p>
          </p:txBody>
        </p: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C4D7AE3D-0668-6446-1E0A-B51DFE65FBBA}"/>
              </a:ext>
            </a:extLst>
          </p:cNvPr>
          <p:cNvGrpSpPr/>
          <p:nvPr/>
        </p:nvGrpSpPr>
        <p:grpSpPr>
          <a:xfrm>
            <a:off x="13476350" y="3982299"/>
            <a:ext cx="1586259" cy="2314647"/>
            <a:chOff x="6283723" y="1287750"/>
            <a:chExt cx="3172506" cy="4595064"/>
          </a:xfrm>
        </p:grpSpPr>
        <p:pic>
          <p:nvPicPr>
            <p:cNvPr id="38" name="Picture 2" descr="Pac-Man (character) - Wikipedia">
              <a:extLst>
                <a:ext uri="{FF2B5EF4-FFF2-40B4-BE49-F238E27FC236}">
                  <a16:creationId xmlns:a16="http://schemas.microsoft.com/office/drawing/2014/main" id="{3BE80782-673D-9428-86CA-542E9EE0C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723" y="2724408"/>
              <a:ext cx="3172506" cy="3158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Elemento grafico 38" descr="Bandiera contorno">
              <a:extLst>
                <a:ext uri="{FF2B5EF4-FFF2-40B4-BE49-F238E27FC236}">
                  <a16:creationId xmlns:a16="http://schemas.microsoft.com/office/drawing/2014/main" id="{8F3176CD-42AB-0B24-4665-6A6422C07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2188584">
              <a:off x="6679746" y="1287750"/>
              <a:ext cx="2080539" cy="3514617"/>
            </a:xfrm>
            <a:prstGeom prst="rect">
              <a:avLst/>
            </a:prstGeom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7ED0087E-534F-2EB4-94A5-0643CA1F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1695" b="89831" l="8065" r="96774">
                          <a14:foregroundMark x1="59677" y1="47458" x2="59677" y2="47458"/>
                          <a14:foregroundMark x1="62903" y1="33898" x2="62903" y2="33898"/>
                          <a14:foregroundMark x1="62903" y1="33898" x2="62903" y2="33898"/>
                          <a14:foregroundMark x1="46774" y1="57627" x2="88710" y2="5085"/>
                          <a14:foregroundMark x1="88710" y1="5085" x2="88710" y2="83051"/>
                          <a14:foregroundMark x1="88710" y1="83051" x2="41935" y2="83051"/>
                          <a14:foregroundMark x1="96774" y1="74576" x2="96774" y2="1695"/>
                          <a14:foregroundMark x1="96774" y1="1695" x2="96774" y2="16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51748" y="2892629"/>
              <a:ext cx="666807" cy="536371"/>
            </a:xfrm>
            <a:prstGeom prst="rect">
              <a:avLst/>
            </a:prstGeom>
          </p:spPr>
        </p:pic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3453AEB8-7EB0-C8DA-F97B-C68FA5C6D50B}"/>
                </a:ext>
              </a:extLst>
            </p:cNvPr>
            <p:cNvSpPr txBox="1"/>
            <p:nvPr/>
          </p:nvSpPr>
          <p:spPr>
            <a:xfrm rot="2102009">
              <a:off x="7579468" y="2396220"/>
              <a:ext cx="1706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>
                  <a:solidFill>
                    <a:srgbClr val="FFFF00"/>
                  </a:solidFill>
                  <a:latin typeface="Eras Bold ITC" panose="020B0907030504020204" pitchFamily="34" charset="0"/>
                </a:rPr>
                <a:t>WIN</a:t>
              </a:r>
            </a:p>
          </p:txBody>
        </p: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82A5E0D6-DD93-0CC4-0FD4-FF1DB5BB681C}"/>
              </a:ext>
            </a:extLst>
          </p:cNvPr>
          <p:cNvGrpSpPr/>
          <p:nvPr/>
        </p:nvGrpSpPr>
        <p:grpSpPr>
          <a:xfrm>
            <a:off x="13954354" y="3975592"/>
            <a:ext cx="1586259" cy="2314647"/>
            <a:chOff x="6283723" y="1287750"/>
            <a:chExt cx="3172506" cy="4595064"/>
          </a:xfrm>
        </p:grpSpPr>
        <p:pic>
          <p:nvPicPr>
            <p:cNvPr id="43" name="Picture 2" descr="Pac-Man (character) - Wikipedia">
              <a:extLst>
                <a:ext uri="{FF2B5EF4-FFF2-40B4-BE49-F238E27FC236}">
                  <a16:creationId xmlns:a16="http://schemas.microsoft.com/office/drawing/2014/main" id="{D9DE0CFB-E06A-23B8-996E-9DF5A9EED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723" y="2724408"/>
              <a:ext cx="3172506" cy="3158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Elemento grafico 43" descr="Bandiera contorno">
              <a:extLst>
                <a:ext uri="{FF2B5EF4-FFF2-40B4-BE49-F238E27FC236}">
                  <a16:creationId xmlns:a16="http://schemas.microsoft.com/office/drawing/2014/main" id="{7FDA074A-2FE6-1F92-79A1-091851545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2188584">
              <a:off x="6679746" y="1287750"/>
              <a:ext cx="2080539" cy="3514617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8ED2F398-F02A-CB05-07C1-BF568E00B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1695" b="89831" l="8065" r="96774">
                          <a14:foregroundMark x1="59677" y1="47458" x2="59677" y2="47458"/>
                          <a14:foregroundMark x1="62903" y1="33898" x2="62903" y2="33898"/>
                          <a14:foregroundMark x1="62903" y1="33898" x2="62903" y2="33898"/>
                          <a14:foregroundMark x1="46774" y1="57627" x2="88710" y2="5085"/>
                          <a14:foregroundMark x1="88710" y1="5085" x2="88710" y2="83051"/>
                          <a14:foregroundMark x1="88710" y1="83051" x2="41935" y2="83051"/>
                          <a14:foregroundMark x1="96774" y1="74576" x2="96774" y2="1695"/>
                          <a14:foregroundMark x1="96774" y1="1695" x2="96774" y2="16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51748" y="2892629"/>
              <a:ext cx="666807" cy="536371"/>
            </a:xfrm>
            <a:prstGeom prst="rect">
              <a:avLst/>
            </a:prstGeom>
          </p:spPr>
        </p:pic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864C58A7-6764-2DD3-D2CD-24939609732C}"/>
                </a:ext>
              </a:extLst>
            </p:cNvPr>
            <p:cNvSpPr txBox="1"/>
            <p:nvPr/>
          </p:nvSpPr>
          <p:spPr>
            <a:xfrm rot="2102009">
              <a:off x="7579468" y="2396220"/>
              <a:ext cx="1706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>
                  <a:solidFill>
                    <a:srgbClr val="FFFF00"/>
                  </a:solidFill>
                  <a:latin typeface="Eras Bold ITC" panose="020B0907030504020204" pitchFamily="34" charset="0"/>
                </a:rPr>
                <a:t>WIN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50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515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32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734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617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793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35" presetClass="path" presetSubtype="0" accel="20000" decel="5000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animMotion origin="layout" path="M 0.20104 -0.00139 L -0.94388 0.00046 " pathEditMode="relative" rAng="0" ptsTypes="AA">
                                      <p:cBhvr>
                                        <p:cTn id="18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253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20000" decel="5000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animMotion origin="layout" path="M 0.3289 -0.01227 L -0.81745 0.00139 " pathEditMode="relative" rAng="0" ptsTypes="AA">
                                      <p:cBhvr>
                                        <p:cTn id="20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18" y="67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20000" decel="5000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animMotion origin="layout" path="M 0.4431 0.00671 L -0.69011 0.00069 " pathEditMode="relative" rAng="0" ptsTypes="AA">
                                      <p:cBhvr>
                                        <p:cTn id="22" dur="2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667" y="-3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20000" decel="5000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animMotion origin="layout" path="M 0.5681 -0.00023 L -0.57682 0.00162 " pathEditMode="relative" rAng="0" ptsTypes="AA">
                                      <p:cBhvr>
                                        <p:cTn id="24" dur="2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253" y="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20000" decel="5000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animMotion origin="layout" path="M 0.67214 -0.00023 L -0.46901 -0.00139 " pathEditMode="relative" rAng="0" ptsTypes="AA">
                                      <p:cBhvr>
                                        <p:cTn id="26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57" y="-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20000" decel="5000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animMotion origin="layout" path="M 0.56666 -0.00417 L -0.36875 -0.00278 " pathEditMode="relative" rAng="0" ptsTypes="AA">
                                      <p:cBhvr>
                                        <p:cTn id="28" dur="2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77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f pacman - HD wallpaper | Pxfuel">
            <a:extLst>
              <a:ext uri="{FF2B5EF4-FFF2-40B4-BE49-F238E27FC236}">
                <a16:creationId xmlns:a16="http://schemas.microsoft.com/office/drawing/2014/main" id="{0FB920BC-AB8C-FD64-20D9-B6C83CF27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C71163-4205-9B80-2E98-0F48E0658152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9D9F1C-83CB-B6CD-80CE-F6A4EAB4A1CC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23 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513C793-F0EE-ED9B-180F-49A5F58E555B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B68A5C42-E69F-AA9D-A46D-E0E50CA4EC78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99A6B9-B23C-DA39-2389-87DE33575504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4D818E5-B18B-49E0-7566-35B2CDCAF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98E0B48-6801-EE18-9D70-E945FF267B44}"/>
              </a:ext>
            </a:extLst>
          </p:cNvPr>
          <p:cNvSpPr txBox="1"/>
          <p:nvPr/>
        </p:nvSpPr>
        <p:spPr>
          <a:xfrm>
            <a:off x="1" y="0"/>
            <a:ext cx="12192000" cy="530912"/>
          </a:xfrm>
          <a:prstGeom prst="rect">
            <a:avLst/>
          </a:prstGeom>
          <a:solidFill>
            <a:srgbClr val="A5002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F2A94E"/>
                </a:solidFill>
                <a:latin typeface="Gill Sans Nova" panose="020B0602020104020203" pitchFamily="34" charset="0"/>
              </a:rPr>
              <a:t>FUTURE DEVELOPMENTS</a:t>
            </a:r>
            <a:endParaRPr lang="it-IT" sz="2800">
              <a:solidFill>
                <a:srgbClr val="F2A94E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9F438C0-4235-CDB5-F587-9061087F18B9}"/>
              </a:ext>
            </a:extLst>
          </p:cNvPr>
          <p:cNvSpPr txBox="1"/>
          <p:nvPr/>
        </p:nvSpPr>
        <p:spPr>
          <a:xfrm>
            <a:off x="313193" y="767050"/>
            <a:ext cx="1173474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r>
              <a:rPr lang="en-US" dirty="0"/>
              <a:t>It is important to note that our work is not limited only to the game of Pac-Man, but can be extended to other</a:t>
            </a:r>
          </a:p>
          <a:p>
            <a:r>
              <a:rPr lang="en-US" dirty="0"/>
              <a:t>similar games or control problems in wider contexts. The control techniques used can be applied to a wide range of scenarios, contributing to the development of intelligent and autonomous solutions.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The next challenges that might come are:</a:t>
            </a:r>
          </a:p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8174B9-FD70-B9DA-AB3A-6A56F72FD14B}"/>
              </a:ext>
            </a:extLst>
          </p:cNvPr>
          <p:cNvSpPr txBox="1"/>
          <p:nvPr/>
        </p:nvSpPr>
        <p:spPr>
          <a:xfrm>
            <a:off x="580127" y="2448437"/>
            <a:ext cx="7678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Implementation of additional and detailed game features</a:t>
            </a:r>
            <a:r>
              <a:rPr lang="it-I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Extension in multi-agent </a:t>
            </a:r>
            <a:r>
              <a:rPr lang="it-IT" dirty="0" err="1"/>
              <a:t>environment</a:t>
            </a:r>
            <a:r>
              <a:rPr lang="it-I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the efficiency of control strategies and reduce computational load;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Portability of control strategy on different problems;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 of control implementation to a real problem;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CF096423-84C5-3581-3441-2A9CDAB3DF05}"/>
              </a:ext>
            </a:extLst>
          </p:cNvPr>
          <p:cNvGrpSpPr/>
          <p:nvPr/>
        </p:nvGrpSpPr>
        <p:grpSpPr>
          <a:xfrm>
            <a:off x="6322588" y="1690123"/>
            <a:ext cx="7200490" cy="4659964"/>
            <a:chOff x="6322588" y="1690123"/>
            <a:chExt cx="7200490" cy="4659964"/>
          </a:xfrm>
        </p:grpSpPr>
        <p:graphicFrame>
          <p:nvGraphicFramePr>
            <p:cNvPr id="12" name="Diagramma 11">
              <a:extLst>
                <a:ext uri="{FF2B5EF4-FFF2-40B4-BE49-F238E27FC236}">
                  <a16:creationId xmlns:a16="http://schemas.microsoft.com/office/drawing/2014/main" id="{BD51D744-F744-0B4E-F3B0-0EB4E7E3614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8881382"/>
                </p:ext>
              </p:extLst>
            </p:nvPr>
          </p:nvGraphicFramePr>
          <p:xfrm>
            <a:off x="6322588" y="1690123"/>
            <a:ext cx="7200490" cy="465996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7" name="Triangolo isoscele 6">
              <a:extLst>
                <a:ext uri="{FF2B5EF4-FFF2-40B4-BE49-F238E27FC236}">
                  <a16:creationId xmlns:a16="http://schemas.microsoft.com/office/drawing/2014/main" id="{49000CB0-3D95-02C3-B8C8-ADEA76B86F01}"/>
                </a:ext>
              </a:extLst>
            </p:cNvPr>
            <p:cNvSpPr/>
            <p:nvPr/>
          </p:nvSpPr>
          <p:spPr>
            <a:xfrm rot="16200000">
              <a:off x="9857258" y="3259686"/>
              <a:ext cx="2180052" cy="199558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onnettore 10">
              <a:extLst>
                <a:ext uri="{FF2B5EF4-FFF2-40B4-BE49-F238E27FC236}">
                  <a16:creationId xmlns:a16="http://schemas.microsoft.com/office/drawing/2014/main" id="{060D7B35-1B30-0691-C0DC-420549131DDC}"/>
                </a:ext>
              </a:extLst>
            </p:cNvPr>
            <p:cNvSpPr/>
            <p:nvPr/>
          </p:nvSpPr>
          <p:spPr>
            <a:xfrm>
              <a:off x="10735438" y="2764224"/>
              <a:ext cx="421000" cy="422877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205133BA-EB35-12B8-AB69-46C878D9A9A2}"/>
              </a:ext>
            </a:extLst>
          </p:cNvPr>
          <p:cNvGrpSpPr/>
          <p:nvPr/>
        </p:nvGrpSpPr>
        <p:grpSpPr>
          <a:xfrm>
            <a:off x="1990132" y="4265310"/>
            <a:ext cx="7758561" cy="1160584"/>
            <a:chOff x="2008260" y="4767212"/>
            <a:chExt cx="7758561" cy="1160584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F47682D1-4369-AFF1-1F8D-C5315EF4BBEC}"/>
                </a:ext>
              </a:extLst>
            </p:cNvPr>
            <p:cNvSpPr/>
            <p:nvPr/>
          </p:nvSpPr>
          <p:spPr>
            <a:xfrm>
              <a:off x="2008260" y="4767212"/>
              <a:ext cx="3588152" cy="1160584"/>
            </a:xfrm>
            <a:prstGeom prst="rect">
              <a:avLst/>
            </a:prstGeom>
            <a:solidFill>
              <a:srgbClr val="A5002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BBFAC5FB-C3F4-8FB6-5280-78D7621B2456}"/>
                </a:ext>
              </a:extLst>
            </p:cNvPr>
            <p:cNvSpPr txBox="1"/>
            <p:nvPr/>
          </p:nvSpPr>
          <p:spPr>
            <a:xfrm>
              <a:off x="2228373" y="5100950"/>
              <a:ext cx="753844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2400" b="1" dirty="0">
                  <a:solidFill>
                    <a:srgbClr val="F2A94E"/>
                  </a:solidFill>
                  <a:latin typeface="Gill Sans Nova" panose="020B0602020104020203" pitchFamily="34" charset="0"/>
                </a:rPr>
                <a:t>AND MUCH MORE…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283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f pacman - HD wallpaper | Pxfuel">
            <a:extLst>
              <a:ext uri="{FF2B5EF4-FFF2-40B4-BE49-F238E27FC236}">
                <a16:creationId xmlns:a16="http://schemas.microsoft.com/office/drawing/2014/main" id="{0FB920BC-AB8C-FD64-20D9-B6C83CF27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C71163-4205-9B80-2E98-0F48E0658152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9D9F1C-83CB-B6CD-80CE-F6A4EAB4A1CC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24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513C793-F0EE-ED9B-180F-49A5F58E555B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B68A5C42-E69F-AA9D-A46D-E0E50CA4EC78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99A6B9-B23C-DA39-2389-87DE33575504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2F3CEB4-2C9E-984F-07FC-C900888FC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2B5769A-8686-2AA9-17BC-78D1349FD097}"/>
              </a:ext>
            </a:extLst>
          </p:cNvPr>
          <p:cNvSpPr txBox="1"/>
          <p:nvPr/>
        </p:nvSpPr>
        <p:spPr>
          <a:xfrm>
            <a:off x="1" y="0"/>
            <a:ext cx="12192000" cy="530912"/>
          </a:xfrm>
          <a:prstGeom prst="rect">
            <a:avLst/>
          </a:prstGeom>
          <a:solidFill>
            <a:srgbClr val="A5002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F2A94E"/>
                </a:solidFill>
                <a:latin typeface="Gill Sans Nova" panose="020B0602020104020203" pitchFamily="34" charset="0"/>
              </a:rPr>
              <a:t>REFERENCES</a:t>
            </a:r>
            <a:endParaRPr lang="it-IT" sz="28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C5B7569-BA2F-4F63-EBCB-A4F576DB8D1D}"/>
              </a:ext>
            </a:extLst>
          </p:cNvPr>
          <p:cNvSpPr txBox="1"/>
          <p:nvPr/>
        </p:nvSpPr>
        <p:spPr>
          <a:xfrm>
            <a:off x="286161" y="1195454"/>
            <a:ext cx="1161967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it-IT" sz="2400"/>
              <a:t>Francesco Borrelli, Alberto Bemporad, and Manfred </a:t>
            </a:r>
            <a:r>
              <a:rPr lang="en-US" sz="2400" err="1"/>
              <a:t>Morari</a:t>
            </a:r>
            <a:r>
              <a:rPr lang="en-US" sz="2400"/>
              <a:t>. Predictive control for linear and hybrid systems. </a:t>
            </a:r>
            <a:r>
              <a:rPr lang="it-IT" sz="2400"/>
              <a:t>Cambridge University Press, 2017.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/>
              <a:t>Luigi </a:t>
            </a:r>
            <a:r>
              <a:rPr lang="en-US" sz="2400" err="1"/>
              <a:t>Glielmo</a:t>
            </a:r>
            <a:r>
              <a:rPr lang="en-US" sz="2400"/>
              <a:t>, An Introduction to Optimization, </a:t>
            </a:r>
            <a:r>
              <a:rPr lang="en-US" sz="2400" err="1"/>
              <a:t>Università</a:t>
            </a:r>
            <a:r>
              <a:rPr lang="en-US" sz="2400"/>
              <a:t> </a:t>
            </a:r>
            <a:r>
              <a:rPr lang="it-IT" sz="2400"/>
              <a:t>di Napoli Federico II, </a:t>
            </a:r>
            <a:r>
              <a:rPr lang="it-IT" sz="2400" err="1"/>
              <a:t>lecture</a:t>
            </a:r>
            <a:r>
              <a:rPr lang="it-IT" sz="2400"/>
              <a:t> slides. Mar. 2023.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it-IT" sz="2400">
                <a:hlinkClick r:id="rId5"/>
              </a:rPr>
              <a:t>https://yalmip.github.io/example/standardmpc/</a:t>
            </a:r>
            <a:endParaRPr lang="it-IT" sz="2400"/>
          </a:p>
          <a:p>
            <a:pPr marL="342900" indent="-342900" algn="l">
              <a:buFont typeface="+mj-lt"/>
              <a:buAutoNum type="arabicPeriod"/>
            </a:pPr>
            <a:r>
              <a:rPr lang="en-US" sz="2400" err="1"/>
              <a:t>Mathworks</a:t>
            </a:r>
            <a:r>
              <a:rPr lang="en-US" sz="2400"/>
              <a:t>, Traveling Salesman Problem: Solver-Based  </a:t>
            </a:r>
            <a:r>
              <a:rPr lang="it-IT" sz="2400"/>
              <a:t>URL:</a:t>
            </a:r>
            <a:r>
              <a:rPr lang="it-IT" sz="2400">
                <a:hlinkClick r:id="rId5"/>
              </a:rPr>
              <a:t>https://it.mathworks.com/help/optim/ug/travellingsalesman-problem.html</a:t>
            </a:r>
            <a:endParaRPr lang="it-IT" sz="2400"/>
          </a:p>
          <a:p>
            <a:pPr marL="342900" indent="-342900" algn="l">
              <a:buFont typeface="+mj-lt"/>
              <a:buAutoNum type="arabicPeriod"/>
            </a:pPr>
            <a:r>
              <a:rPr lang="it-IT" sz="2400"/>
              <a:t>Andrea Morghen, Antonio Gargiulo, Valentina Giannotti, Emmanuel Grimaldi. PAC-MAN vs. MATLAB. </a:t>
            </a:r>
            <a:r>
              <a:rPr lang="it-IT" sz="2400">
                <a:hlinkClick r:id="rId5"/>
              </a:rPr>
              <a:t>https://github.com/</a:t>
            </a:r>
            <a:r>
              <a:rPr lang="it-IT" sz="2400" err="1">
                <a:hlinkClick r:id="rId5"/>
              </a:rPr>
              <a:t>ValentinaGiannotti</a:t>
            </a:r>
            <a:r>
              <a:rPr lang="it-IT" sz="2400">
                <a:hlinkClick r:id="rId5"/>
              </a:rPr>
              <a:t>/Pac-Man-, </a:t>
            </a:r>
            <a:r>
              <a:rPr lang="it-IT" sz="2400" err="1"/>
              <a:t>Universita</a:t>
            </a:r>
            <a:r>
              <a:rPr lang="it-IT" sz="2400"/>
              <a:t> di Napoli Federico II, </a:t>
            </a:r>
            <a:r>
              <a:rPr lang="it-IT" sz="2400" err="1"/>
              <a:t>May</a:t>
            </a:r>
            <a:r>
              <a:rPr lang="it-IT" sz="2400"/>
              <a:t>. 2023.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it-IT" sz="2400" err="1"/>
              <a:t>ImageProcessingToolbox</a:t>
            </a:r>
            <a:r>
              <a:rPr lang="it-IT" sz="2400"/>
              <a:t> </a:t>
            </a:r>
            <a:r>
              <a:rPr lang="it-IT" sz="2400">
                <a:hlinkClick r:id="rId6"/>
              </a:rPr>
              <a:t>https://it.mathworks.com/help/images/</a:t>
            </a:r>
            <a:endParaRPr lang="it-IT" sz="2400"/>
          </a:p>
          <a:p>
            <a:pPr marL="342900" indent="-342900" algn="l">
              <a:buFont typeface="+mj-lt"/>
              <a:buAutoNum type="arabicPeriod"/>
            </a:pPr>
            <a:r>
              <a:rPr lang="en-US" sz="2400"/>
              <a:t>Design of Pac-Man Strategies with Embedded Markov Decision Process in a Dynamic, Non-Deterministic, Fully Observable Environment, </a:t>
            </a:r>
            <a:r>
              <a:rPr lang="it-IT" sz="2400" err="1"/>
              <a:t>Jiachang</a:t>
            </a:r>
            <a:r>
              <a:rPr lang="it-IT" sz="2400"/>
              <a:t> (Ernest) </a:t>
            </a:r>
            <a:r>
              <a:rPr lang="it-IT" sz="2400" err="1"/>
              <a:t>Xu</a:t>
            </a:r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41730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f pacman - HD wallpaper | Pxfuel">
            <a:extLst>
              <a:ext uri="{FF2B5EF4-FFF2-40B4-BE49-F238E27FC236}">
                <a16:creationId xmlns:a16="http://schemas.microsoft.com/office/drawing/2014/main" id="{0FB920BC-AB8C-FD64-20D9-B6C83CF27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C71163-4205-9B80-2E98-0F48E0658152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chemeClr val="bg1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chemeClr val="bg1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chemeClr val="bg1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chemeClr val="bg1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9D9F1C-83CB-B6CD-80CE-F6A4EAB4A1CC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bg1"/>
                </a:solidFill>
                <a:latin typeface="Gill Sans Nova" panose="020B0602020104020203" pitchFamily="34" charset="0"/>
              </a:rPr>
              <a:t>SLIDE 19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513C793-F0EE-ED9B-180F-49A5F58E555B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B68A5C42-E69F-AA9D-A46D-E0E50CA4EC78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99A6B9-B23C-DA39-2389-87DE33575504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chemeClr val="bg1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chemeClr val="bg1"/>
              </a:solidFill>
              <a:latin typeface="Gill Sans Nova" panose="020B0602020104020203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A11DBCD-CA5B-12D4-BDA2-54B47569C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3DA0FA-BDC4-6552-2220-B43F373384EC}"/>
              </a:ext>
            </a:extLst>
          </p:cNvPr>
          <p:cNvSpPr txBox="1"/>
          <p:nvPr/>
        </p:nvSpPr>
        <p:spPr>
          <a:xfrm>
            <a:off x="1" y="0"/>
            <a:ext cx="12192000" cy="530912"/>
          </a:xfrm>
          <a:prstGeom prst="rect">
            <a:avLst/>
          </a:prstGeom>
          <a:solidFill>
            <a:srgbClr val="A5002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Gill Sans Nova" panose="020B0602020104020203" pitchFamily="34" charset="0"/>
              </a:rPr>
              <a:t>Title</a:t>
            </a:r>
            <a:endParaRPr lang="it-IT" sz="2800"/>
          </a:p>
        </p:txBody>
      </p:sp>
      <p:pic>
        <p:nvPicPr>
          <p:cNvPr id="12" name="Immagine 11" descr="Immagine che contiene testo, schermata, Carattere, grafica&#10;&#10;Descrizione generata automaticamente">
            <a:extLst>
              <a:ext uri="{FF2B5EF4-FFF2-40B4-BE49-F238E27FC236}">
                <a16:creationId xmlns:a16="http://schemas.microsoft.com/office/drawing/2014/main" id="{9E708966-664B-AFA5-26E6-391E36B5C9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59" y="-1194435"/>
            <a:ext cx="12329160" cy="924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7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f pacman - HD wallpaper | Pxfuel">
            <a:extLst>
              <a:ext uri="{FF2B5EF4-FFF2-40B4-BE49-F238E27FC236}">
                <a16:creationId xmlns:a16="http://schemas.microsoft.com/office/drawing/2014/main" id="{0FB920BC-AB8C-FD64-20D9-B6C83CF27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C71163-4205-9B80-2E98-0F48E0658152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9D9F1C-83CB-B6CD-80CE-F6A4EAB4A1CC}"/>
              </a:ext>
            </a:extLst>
          </p:cNvPr>
          <p:cNvSpPr txBox="1"/>
          <p:nvPr/>
        </p:nvSpPr>
        <p:spPr>
          <a:xfrm>
            <a:off x="10956824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513C793-F0EE-ED9B-180F-49A5F58E555B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B68A5C42-E69F-AA9D-A46D-E0E50CA4EC78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99A6B9-B23C-DA39-2389-87DE33575504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189F1B3-2BD4-5338-1E84-73C7735EA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D24F6A0-4128-9D3A-F24C-0E929F01552D}"/>
              </a:ext>
            </a:extLst>
          </p:cNvPr>
          <p:cNvSpPr txBox="1"/>
          <p:nvPr/>
        </p:nvSpPr>
        <p:spPr>
          <a:xfrm>
            <a:off x="1" y="0"/>
            <a:ext cx="12192000" cy="523220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>
                <a:solidFill>
                  <a:srgbClr val="F2A94E"/>
                </a:solidFill>
                <a:latin typeface="Gill Sans Nova" panose="020B0602020104020203" pitchFamily="34" charset="0"/>
              </a:rPr>
              <a:t>INTRODUCTION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F735C44-0DB8-6441-290A-21E17F33B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992" y="1165576"/>
            <a:ext cx="6370772" cy="197873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9AC3B5-8A9A-3CF4-5B25-0A400B157DA6}"/>
              </a:ext>
            </a:extLst>
          </p:cNvPr>
          <p:cNvSpPr txBox="1"/>
          <p:nvPr/>
        </p:nvSpPr>
        <p:spPr>
          <a:xfrm>
            <a:off x="976424" y="3776331"/>
            <a:ext cx="834301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400">
                <a:solidFill>
                  <a:srgbClr val="A50021"/>
                </a:solidFill>
              </a:rPr>
              <a:t>Multiple-objective games</a:t>
            </a:r>
            <a:endParaRPr lang="en-US" sz="2400">
              <a:solidFill>
                <a:srgbClr val="A50021"/>
              </a:solidFill>
              <a:ea typeface="Calibri"/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US" sz="2400">
                <a:solidFill>
                  <a:srgbClr val="A50021"/>
                </a:solidFill>
                <a:ea typeface="Calibri"/>
                <a:cs typeface="Calibri"/>
              </a:rPr>
              <a:t>Control strategies generally used</a:t>
            </a:r>
          </a:p>
          <a:p>
            <a:pPr marL="342900" indent="-342900">
              <a:buFont typeface="Wingdings"/>
              <a:buChar char="Ø"/>
            </a:pPr>
            <a:r>
              <a:rPr lang="en-US" sz="2400">
                <a:solidFill>
                  <a:srgbClr val="A50021"/>
                </a:solidFill>
                <a:ea typeface="Calibri"/>
                <a:cs typeface="Calibri"/>
              </a:rPr>
              <a:t>Simplified</a:t>
            </a:r>
            <a:r>
              <a:rPr lang="en-US" sz="2400">
                <a:solidFill>
                  <a:srgbClr val="A50021"/>
                </a:solidFill>
                <a:ea typeface="+mn-lt"/>
                <a:cs typeface="+mn-lt"/>
              </a:rPr>
              <a:t> version of the Pac-Man game in MATLAB</a:t>
            </a:r>
            <a:endParaRPr lang="en-US" sz="2400">
              <a:solidFill>
                <a:srgbClr val="A50021"/>
              </a:solidFill>
              <a:ea typeface="Calibri"/>
              <a:cs typeface="Calibri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C8A4696-11D0-6256-74E2-28170620C5EF}"/>
              </a:ext>
            </a:extLst>
          </p:cNvPr>
          <p:cNvSpPr txBox="1"/>
          <p:nvPr/>
        </p:nvSpPr>
        <p:spPr>
          <a:xfrm>
            <a:off x="2718297" y="3152001"/>
            <a:ext cx="6370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bg1">
                    <a:lumMod val="75000"/>
                  </a:schemeClr>
                </a:solidFill>
                <a:latin typeface="Gill Sans Nova" panose="020B0602020104020203" pitchFamily="34" charset="0"/>
              </a:rPr>
              <a:t>Pac-Man game  </a:t>
            </a:r>
          </a:p>
        </p:txBody>
      </p:sp>
      <p:pic>
        <p:nvPicPr>
          <p:cNvPr id="5" name="Picture 2" descr="Pacman GIFs | Tenor">
            <a:extLst>
              <a:ext uri="{FF2B5EF4-FFF2-40B4-BE49-F238E27FC236}">
                <a16:creationId xmlns:a16="http://schemas.microsoft.com/office/drawing/2014/main" id="{DA2559E5-2EFD-E01F-1DBD-410258D16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051" y="3549762"/>
            <a:ext cx="2273515" cy="165346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82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06B0BD8-181C-E573-163A-E689D0220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EEB2F06-6A06-518B-455A-428210BDEC49}"/>
              </a:ext>
            </a:extLst>
          </p:cNvPr>
          <p:cNvSpPr txBox="1"/>
          <p:nvPr/>
        </p:nvSpPr>
        <p:spPr>
          <a:xfrm>
            <a:off x="1" y="0"/>
            <a:ext cx="12192000" cy="530912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>
                <a:solidFill>
                  <a:srgbClr val="F2A94E"/>
                </a:solidFill>
                <a:latin typeface="Gill Sans Nova"/>
              </a:rPr>
              <a:t>MAZE MODEL</a:t>
            </a:r>
          </a:p>
        </p:txBody>
      </p:sp>
      <p:pic>
        <p:nvPicPr>
          <p:cNvPr id="7" name="Immagine 8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982F6D42-4F97-A027-55F5-0D684BEA5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196" y="929736"/>
            <a:ext cx="7130901" cy="2943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D525A04-D21A-DFD1-4767-FA4364E3BEBC}"/>
                  </a:ext>
                </a:extLst>
              </p:cNvPr>
              <p:cNvSpPr txBox="1"/>
              <p:nvPr/>
            </p:nvSpPr>
            <p:spPr>
              <a:xfrm>
                <a:off x="5411924" y="4207365"/>
                <a:ext cx="5774897" cy="1756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𝑚𝑎𝑧𝑒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𝑓𝑒𝑎𝑠𝑖𝑏𝑙𝑒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𝑢𝑛𝑟𝑒𝑤𝑎𝑟𝑑𝑒𝑑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𝑡𝑖𝑙𝑒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𝑢𝑛𝑓𝑒𝑎𝑠𝑖𝑏𝑙𝑒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𝑤𝑎𝑙𝑙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𝑓𝑒𝑎𝑠𝑖𝑏𝑙𝑒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𝑟𝑒𝑤𝑎𝑟𝑑𝑒𝑑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𝑡𝑖𝑙𝑒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3→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𝑃𝑎𝑐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𝑀𝑎𝑛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𝑝𝑜𝑠𝑖𝑡𝑖𝑜𝑛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            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4→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𝐺h𝑜𝑠𝑡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𝑝𝑜𝑠𝑖𝑡𝑖𝑜𝑛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7→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𝑢𝑛𝑓𝑒𝑎𝑠𝑖𝑏𝑙𝑒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𝑑𝑜𝑜𝑟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D525A04-D21A-DFD1-4767-FA4364E3B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924" y="4207365"/>
                <a:ext cx="5774897" cy="17569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158826-2C69-B723-0899-09D3627100EA}"/>
              </a:ext>
            </a:extLst>
          </p:cNvPr>
          <p:cNvSpPr txBox="1"/>
          <p:nvPr/>
        </p:nvSpPr>
        <p:spPr>
          <a:xfrm>
            <a:off x="462516" y="4813005"/>
            <a:ext cx="522413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400">
                <a:solidFill>
                  <a:srgbClr val="A50021"/>
                </a:solidFill>
              </a:rPr>
              <a:t>Matrix-based representation</a:t>
            </a:r>
          </a:p>
          <a:p>
            <a:pPr marL="285750" indent="-285750">
              <a:buFont typeface="Wingdings"/>
              <a:buChar char="Ø"/>
            </a:pPr>
            <a:r>
              <a:rPr lang="en-US" sz="2400">
                <a:solidFill>
                  <a:srgbClr val="A50021"/>
                </a:solidFill>
              </a:rPr>
              <a:t>Maze evolution</a:t>
            </a:r>
          </a:p>
          <a:p>
            <a:pPr marL="285750" indent="-285750">
              <a:buFont typeface="Wingdings"/>
              <a:buChar char="Ø"/>
            </a:pPr>
            <a:endParaRPr lang="it-IT" sz="2400">
              <a:solidFill>
                <a:srgbClr val="A50021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4" name="Picture 2" descr="Of pacman - HD wallpaper | Pxfuel">
            <a:extLst>
              <a:ext uri="{FF2B5EF4-FFF2-40B4-BE49-F238E27FC236}">
                <a16:creationId xmlns:a16="http://schemas.microsoft.com/office/drawing/2014/main" id="{8FDC956D-9A0D-41A8-94FA-C8A52F179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730AA6F-2961-5C3E-785C-ECAA86353F4D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3CF612C-44D6-BCD2-1572-E1DC49AB30FD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3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891F8B4-1605-2DCF-8016-F5945B6D8AB6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28451534-021E-FEFF-CF24-E18AEFB1118B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45A0085-5F5A-F19E-E325-1331F7703CE1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66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f pacman - HD wallpaper | Pxfuel">
            <a:extLst>
              <a:ext uri="{FF2B5EF4-FFF2-40B4-BE49-F238E27FC236}">
                <a16:creationId xmlns:a16="http://schemas.microsoft.com/office/drawing/2014/main" id="{0FB920BC-AB8C-FD64-20D9-B6C83CF27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C71163-4205-9B80-2E98-0F48E0658152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9D9F1C-83CB-B6CD-80CE-F6A4EAB4A1CC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4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513C793-F0EE-ED9B-180F-49A5F58E555B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B68A5C42-E69F-AA9D-A46D-E0E50CA4EC78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99A6B9-B23C-DA39-2389-87DE33575504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8BF62B5-CC4B-9229-C456-4331D0F01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2E9BEFD-31C1-3185-27D8-E36124855235}"/>
              </a:ext>
            </a:extLst>
          </p:cNvPr>
          <p:cNvSpPr txBox="1"/>
          <p:nvPr/>
        </p:nvSpPr>
        <p:spPr>
          <a:xfrm>
            <a:off x="1" y="0"/>
            <a:ext cx="12192000" cy="530912"/>
          </a:xfrm>
          <a:prstGeom prst="rect">
            <a:avLst/>
          </a:prstGeom>
          <a:solidFill>
            <a:srgbClr val="A5002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F2A94E"/>
                </a:solidFill>
                <a:latin typeface="Gill Sans Nova" panose="020B0602020104020203" pitchFamily="34" charset="0"/>
              </a:rPr>
              <a:t>EVOLUTION AND PORTABILITY</a:t>
            </a:r>
            <a:endParaRPr lang="it-IT" sz="2800">
              <a:solidFill>
                <a:srgbClr val="F2A94E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F0C86EC-8123-56C3-D107-4AE67A82A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1" t="8314" r="3480" b="12835"/>
          <a:stretch/>
        </p:blipFill>
        <p:spPr>
          <a:xfrm>
            <a:off x="266753" y="4073908"/>
            <a:ext cx="5133198" cy="209994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70DF8AE-B76C-569E-599A-C93FCD9B6281}"/>
              </a:ext>
            </a:extLst>
          </p:cNvPr>
          <p:cNvSpPr txBox="1"/>
          <p:nvPr/>
        </p:nvSpPr>
        <p:spPr>
          <a:xfrm>
            <a:off x="266753" y="3792180"/>
            <a:ext cx="5133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i="1">
                <a:solidFill>
                  <a:srgbClr val="A50021"/>
                </a:solidFill>
                <a:latin typeface="Gill Sans Nova" panose="020B0602020104020203" pitchFamily="34" charset="0"/>
              </a:rPr>
              <a:t>POWER UP &amp; PACMAN EFFECT IMPLEMENTATION</a:t>
            </a:r>
            <a:endParaRPr lang="it-IT" sz="140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4745D4B-B4D5-BBFE-932C-86F4EFF4E68C}"/>
              </a:ext>
            </a:extLst>
          </p:cNvPr>
          <p:cNvSpPr txBox="1"/>
          <p:nvPr/>
        </p:nvSpPr>
        <p:spPr>
          <a:xfrm>
            <a:off x="6186487" y="3792180"/>
            <a:ext cx="5708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i="1">
                <a:solidFill>
                  <a:srgbClr val="A50021"/>
                </a:solidFill>
                <a:latin typeface="Gill Sans Nova" panose="020B0602020104020203" pitchFamily="34" charset="0"/>
              </a:rPr>
              <a:t>MULTI-AGENTS IMPLEMENTATION</a:t>
            </a:r>
            <a:endParaRPr lang="it-IT" sz="140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02FAB854-F543-B691-7F7E-2A6BAE798C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487" y="4099957"/>
            <a:ext cx="5703513" cy="210815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DFE58EE-B3DF-E5C8-156A-AF61720983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3520" y="1031287"/>
            <a:ext cx="4720654" cy="193868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0337E17-C17A-F47E-6488-3D6753AC8F1D}"/>
              </a:ext>
            </a:extLst>
          </p:cNvPr>
          <p:cNvSpPr txBox="1"/>
          <p:nvPr/>
        </p:nvSpPr>
        <p:spPr>
          <a:xfrm>
            <a:off x="2946399" y="3361626"/>
            <a:ext cx="62992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it-IT" sz="2600" i="1">
                <a:latin typeface="Gill Sans Nova" panose="020B0602020104020203" pitchFamily="34" charset="0"/>
              </a:rPr>
            </a:br>
            <a:endParaRPr lang="it-IT" sz="2600" b="0" i="1">
              <a:latin typeface="Gill Sans Nova" panose="020B06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AE924749-03EB-1CF7-8992-0CD6426E9797}"/>
                  </a:ext>
                </a:extLst>
              </p:cNvPr>
              <p:cNvSpPr txBox="1"/>
              <p:nvPr/>
            </p:nvSpPr>
            <p:spPr>
              <a:xfrm>
                <a:off x="-2" y="508069"/>
                <a:ext cx="12273282" cy="27368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The game scenario at the k-</a:t>
                </a:r>
                <a:r>
                  <a:rPr lang="en-US" err="1"/>
                  <a:t>th</a:t>
                </a:r>
                <a:r>
                  <a:rPr lang="en-US"/>
                  <a:t> step of the game is uniquely determined by the state of the maze matrix and its elements at that instant:</a:t>
                </a:r>
                <a:br>
                  <a:rPr lang="en-US"/>
                </a:br>
                <a:r>
                  <a:rPr lang="en-US"/>
                  <a:t>           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𝑚𝑎𝑧𝑒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1 1 1 1 1 1 1 1 1 1 1 1 1 1 1 1 1</m:t>
                            </m:r>
                          </m:e>
                          <m:e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2 2 2 2 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4 </m:t>
                            </m:r>
                            <m:r>
                              <a:rPr lang="it-IT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2 2 2 2 2 2 2 2 2 2 </m:t>
                            </m:r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it-IT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2 2 </m:t>
                            </m:r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1 1 1 </m:t>
                            </m:r>
                            <m:r>
                              <a:rPr lang="it-IT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7 </m:t>
                            </m:r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it-IT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1 1 1 </m:t>
                            </m:r>
                            <m:r>
                              <a:rPr lang="it-IT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2 2 </m:t>
                            </m:r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0 0 </m:t>
                            </m:r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0 </m:t>
                            </m:r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0 </m:t>
                            </m:r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1 </m:t>
                            </m:r>
                            <m:r>
                              <a:rPr lang="it-IT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2 2 </m:t>
                            </m:r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0 </m:t>
                            </m:r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1 1 1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1 1 1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1 1 1 </m:t>
                            </m:r>
                            <m:r>
                              <a:rPr lang="it-IT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2 2 </m:t>
                            </m:r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0 0 3 </m:t>
                            </m:r>
                            <m:r>
                              <a:rPr lang="it-IT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2 2 2 2 2 2 2 2 2 2 2 </m:t>
                            </m:r>
                            <m:r>
                              <a:rPr lang="it-I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it-IT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1 1 1 1 1 1 1 1 1 1 1 1 1 1 1 1 1</m:t>
                            </m:r>
                          </m:e>
                        </m:eqArr>
                      </m:e>
                    </m:d>
                  </m:oMath>
                </a14:m>
                <a:br>
                  <a:rPr lang="en-US"/>
                </a:br>
                <a:endParaRPr lang="it-IT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AE924749-03EB-1CF7-8992-0CD6426E9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508069"/>
                <a:ext cx="12273282" cy="2736839"/>
              </a:xfrm>
              <a:prstGeom prst="rect">
                <a:avLst/>
              </a:prstGeom>
              <a:blipFill>
                <a:blip r:embed="rId9"/>
                <a:stretch>
                  <a:fillRect l="-397" t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ccia a destra 26">
            <a:extLst>
              <a:ext uri="{FF2B5EF4-FFF2-40B4-BE49-F238E27FC236}">
                <a16:creationId xmlns:a16="http://schemas.microsoft.com/office/drawing/2014/main" id="{B7E7DCD5-F6A7-9CB2-D0B6-232B9AFF1CA1}"/>
              </a:ext>
            </a:extLst>
          </p:cNvPr>
          <p:cNvSpPr/>
          <p:nvPr/>
        </p:nvSpPr>
        <p:spPr>
          <a:xfrm>
            <a:off x="5252720" y="1840516"/>
            <a:ext cx="1198880" cy="3116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61776E5-22FD-1D78-34DB-FE32DD576D4E}"/>
              </a:ext>
            </a:extLst>
          </p:cNvPr>
          <p:cNvSpPr txBox="1"/>
          <p:nvPr/>
        </p:nvSpPr>
        <p:spPr>
          <a:xfrm>
            <a:off x="-20411" y="3255668"/>
            <a:ext cx="10840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game model we implemented turns out to be portable to larger mazes with advanced game features…</a:t>
            </a:r>
            <a:endParaRPr lang="it-IT"/>
          </a:p>
        </p:txBody>
      </p:sp>
      <p:sp>
        <p:nvSpPr>
          <p:cNvPr id="4" name="Connettore 3">
            <a:extLst>
              <a:ext uri="{FF2B5EF4-FFF2-40B4-BE49-F238E27FC236}">
                <a16:creationId xmlns:a16="http://schemas.microsoft.com/office/drawing/2014/main" id="{0D2D352B-C9AD-8444-DAD8-B565D034CCF7}"/>
              </a:ext>
            </a:extLst>
          </p:cNvPr>
          <p:cNvSpPr/>
          <p:nvPr/>
        </p:nvSpPr>
        <p:spPr>
          <a:xfrm>
            <a:off x="2904841" y="1342664"/>
            <a:ext cx="236639" cy="243068"/>
          </a:xfrm>
          <a:prstGeom prst="flowChartConnector">
            <a:avLst/>
          </a:prstGeom>
          <a:noFill/>
          <a:ln>
            <a:solidFill>
              <a:srgbClr val="561F55"/>
            </a:solidFill>
          </a:ln>
          <a:effectLst>
            <a:glow rad="50800">
              <a:srgbClr val="561F55">
                <a:alpha val="62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onnettore 4">
            <a:extLst>
              <a:ext uri="{FF2B5EF4-FFF2-40B4-BE49-F238E27FC236}">
                <a16:creationId xmlns:a16="http://schemas.microsoft.com/office/drawing/2014/main" id="{5D121935-4173-8C09-869C-4E6A873CBAEA}"/>
              </a:ext>
            </a:extLst>
          </p:cNvPr>
          <p:cNvSpPr/>
          <p:nvPr/>
        </p:nvSpPr>
        <p:spPr>
          <a:xfrm>
            <a:off x="7920727" y="1291688"/>
            <a:ext cx="329054" cy="330438"/>
          </a:xfrm>
          <a:prstGeom prst="flowChartConnector">
            <a:avLst/>
          </a:prstGeom>
          <a:noFill/>
          <a:ln>
            <a:solidFill>
              <a:srgbClr val="561F55"/>
            </a:solidFill>
          </a:ln>
          <a:effectLst>
            <a:glow rad="50800">
              <a:srgbClr val="561F55">
                <a:alpha val="62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onnettore 6">
            <a:extLst>
              <a:ext uri="{FF2B5EF4-FFF2-40B4-BE49-F238E27FC236}">
                <a16:creationId xmlns:a16="http://schemas.microsoft.com/office/drawing/2014/main" id="{CECA988A-0773-5423-A723-04D1BF4406EB}"/>
              </a:ext>
            </a:extLst>
          </p:cNvPr>
          <p:cNvSpPr/>
          <p:nvPr/>
        </p:nvSpPr>
        <p:spPr>
          <a:xfrm>
            <a:off x="2708448" y="2434083"/>
            <a:ext cx="236639" cy="243068"/>
          </a:xfrm>
          <a:prstGeom prst="flowChartConnector">
            <a:avLst/>
          </a:prstGeom>
          <a:noFill/>
          <a:ln>
            <a:solidFill>
              <a:srgbClr val="FFFF00"/>
            </a:solidFill>
          </a:ln>
          <a:effectLst>
            <a:glow rad="50800">
              <a:srgbClr val="FFFF00">
                <a:alpha val="62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onnettore 11">
            <a:extLst>
              <a:ext uri="{FF2B5EF4-FFF2-40B4-BE49-F238E27FC236}">
                <a16:creationId xmlns:a16="http://schemas.microsoft.com/office/drawing/2014/main" id="{F04F7E11-4D73-872E-62FD-F8C4D6EE183E}"/>
              </a:ext>
            </a:extLst>
          </p:cNvPr>
          <p:cNvSpPr/>
          <p:nvPr/>
        </p:nvSpPr>
        <p:spPr>
          <a:xfrm>
            <a:off x="7646155" y="2406503"/>
            <a:ext cx="329054" cy="330438"/>
          </a:xfrm>
          <a:prstGeom prst="flowChartConnector">
            <a:avLst/>
          </a:prstGeom>
          <a:noFill/>
          <a:ln>
            <a:solidFill>
              <a:srgbClr val="FFFF00"/>
            </a:solidFill>
          </a:ln>
          <a:effectLst>
            <a:glow rad="50800">
              <a:srgbClr val="FFFF00">
                <a:alpha val="62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78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C71163-4205-9B80-2E98-0F48E0658152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6D4C72C-C41A-9BF4-E96D-1E2D3B84E261}"/>
              </a:ext>
            </a:extLst>
          </p:cNvPr>
          <p:cNvSpPr txBox="1"/>
          <p:nvPr/>
        </p:nvSpPr>
        <p:spPr>
          <a:xfrm>
            <a:off x="1" y="0"/>
            <a:ext cx="12192000" cy="530912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>
                <a:solidFill>
                  <a:srgbClr val="F2A94E"/>
                </a:solidFill>
                <a:latin typeface="Gill Sans Nova"/>
              </a:rPr>
              <a:t>MODELLING MAZE WITH MARKOV CHAIN</a:t>
            </a:r>
          </a:p>
        </p:txBody>
      </p:sp>
      <p:pic>
        <p:nvPicPr>
          <p:cNvPr id="19" name="Picture 2" descr="Of pacman - HD wallpaper | Pxfuel">
            <a:extLst>
              <a:ext uri="{FF2B5EF4-FFF2-40B4-BE49-F238E27FC236}">
                <a16:creationId xmlns:a16="http://schemas.microsoft.com/office/drawing/2014/main" id="{6934C632-6C98-A800-EEC8-123B10BF9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9BB6614-95A9-376F-7373-3EE5AD7B1C79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9587D3-8461-88A4-4006-020EFB03E7DC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5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A5CC6C45-6A96-26DF-F475-0F84601AB497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0BDC57EF-9AFD-B542-B7E4-1BC1A6E01A69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5636F1F-5C2F-7963-3E36-3ECDC2CDCBED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657A8E9-77BD-7F51-02C8-5A5801248A98}"/>
              </a:ext>
            </a:extLst>
          </p:cNvPr>
          <p:cNvSpPr txBox="1"/>
          <p:nvPr/>
        </p:nvSpPr>
        <p:spPr>
          <a:xfrm>
            <a:off x="259080" y="942259"/>
            <a:ext cx="71151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possible implementation might be to consider the evolution of the game as a sequence of equiprobable (or not) states of the maze matrix.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3B2BB94-B1D7-B50A-9FD6-DB2FCE24A6CC}"/>
                  </a:ext>
                </a:extLst>
              </p:cNvPr>
              <p:cNvSpPr txBox="1"/>
              <p:nvPr/>
            </p:nvSpPr>
            <p:spPr>
              <a:xfrm>
                <a:off x="259080" y="1667895"/>
                <a:ext cx="7115115" cy="2056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r>
                  <a:rPr lang="en-US" dirty="0"/>
                  <a:t>State transitions occur in function of the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dirty="0"/>
                  <a:t> and the evolution</a:t>
                </a:r>
              </a:p>
              <a:p>
                <a:r>
                  <a:rPr lang="en-US" dirty="0"/>
                  <a:t>of the Ghost (stochastic W)</a:t>
                </a:r>
              </a:p>
              <a:p>
                <a:endParaRPr lang="it-IT" dirty="0"/>
              </a:p>
              <a:p>
                <a:r>
                  <a:rPr lang="it-IT" dirty="0"/>
                  <a:t>The system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described</a:t>
                </a:r>
                <a:r>
                  <a:rPr lang="it-IT" dirty="0"/>
                  <a:t> by: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b="0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a stochastic process.</a:t>
                </a: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3B2BB94-B1D7-B50A-9FD6-DB2FCE24A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1667895"/>
                <a:ext cx="7115115" cy="2056204"/>
              </a:xfrm>
              <a:prstGeom prst="rect">
                <a:avLst/>
              </a:prstGeom>
              <a:blipFill>
                <a:blip r:embed="rId4"/>
                <a:stretch>
                  <a:fillRect l="-771" b="-38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ntroduction to Discrete Time Markov Processes – Time Series Analysis,  Regression, and Forecasting">
            <a:extLst>
              <a:ext uri="{FF2B5EF4-FFF2-40B4-BE49-F238E27FC236}">
                <a16:creationId xmlns:a16="http://schemas.microsoft.com/office/drawing/2014/main" id="{0F2F6FBE-73C2-1688-1902-AE4BF448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195" y="765834"/>
            <a:ext cx="4515422" cy="436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35B5E209-EACD-0B60-2AA7-759E78CF80E2}"/>
              </a:ext>
            </a:extLst>
          </p:cNvPr>
          <p:cNvGrpSpPr/>
          <p:nvPr/>
        </p:nvGrpSpPr>
        <p:grpSpPr>
          <a:xfrm>
            <a:off x="1410991" y="4115883"/>
            <a:ext cx="4710896" cy="993342"/>
            <a:chOff x="983848" y="4377278"/>
            <a:chExt cx="4710896" cy="993342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64D36125-1005-7290-686F-340D4EDBAA5F}"/>
                </a:ext>
              </a:extLst>
            </p:cNvPr>
            <p:cNvSpPr/>
            <p:nvPr/>
          </p:nvSpPr>
          <p:spPr>
            <a:xfrm>
              <a:off x="983848" y="4377278"/>
              <a:ext cx="4710896" cy="99334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66DF38E6-E9C1-246B-05AC-D8FAE53F1755}"/>
                </a:ext>
              </a:extLst>
            </p:cNvPr>
            <p:cNvSpPr txBox="1"/>
            <p:nvPr/>
          </p:nvSpPr>
          <p:spPr>
            <a:xfrm>
              <a:off x="983848" y="4643116"/>
              <a:ext cx="471089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2400" dirty="0" err="1">
                  <a:ln w="0"/>
                  <a:solidFill>
                    <a:srgbClr val="F2A94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Computationally</a:t>
              </a:r>
              <a:r>
                <a:rPr lang="it-IT" sz="2400" dirty="0">
                  <a:ln w="0"/>
                  <a:solidFill>
                    <a:srgbClr val="F2A94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it-IT" sz="2400" dirty="0" err="1">
                  <a:ln w="0"/>
                  <a:solidFill>
                    <a:srgbClr val="F2A94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very</a:t>
              </a:r>
              <a:r>
                <a:rPr lang="it-IT" sz="2400" dirty="0">
                  <a:ln w="0"/>
                  <a:solidFill>
                    <a:srgbClr val="F2A94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it-IT" sz="2400" dirty="0" err="1">
                  <a:ln w="0"/>
                  <a:solidFill>
                    <a:srgbClr val="F2A94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onerous</a:t>
              </a:r>
              <a:r>
                <a:rPr lang="it-IT" sz="2400" dirty="0">
                  <a:ln w="0"/>
                  <a:solidFill>
                    <a:srgbClr val="F2A94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!</a:t>
              </a: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FCF8032-CEB8-3DFA-3272-25B13F51E4FC}"/>
              </a:ext>
            </a:extLst>
          </p:cNvPr>
          <p:cNvSpPr txBox="1"/>
          <p:nvPr/>
        </p:nvSpPr>
        <p:spPr>
          <a:xfrm>
            <a:off x="7533915" y="5121476"/>
            <a:ext cx="4195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 err="1">
                <a:solidFill>
                  <a:schemeClr val="bg1">
                    <a:lumMod val="75000"/>
                  </a:schemeClr>
                </a:solidFill>
                <a:latin typeface="Gill Sans Nova" panose="020B0602020104020203" pitchFamily="34" charset="0"/>
              </a:rPr>
              <a:t>Example</a:t>
            </a:r>
            <a:r>
              <a:rPr lang="it-IT" sz="1800" dirty="0">
                <a:solidFill>
                  <a:schemeClr val="bg1">
                    <a:lumMod val="75000"/>
                  </a:schemeClr>
                </a:solidFill>
                <a:latin typeface="Gill Sans Nova" panose="020B0602020104020203" pitchFamily="34" charset="0"/>
              </a:rPr>
              <a:t> of an </a:t>
            </a:r>
            <a:r>
              <a:rPr lang="it-IT" sz="1800" dirty="0" err="1">
                <a:solidFill>
                  <a:schemeClr val="bg1">
                    <a:lumMod val="75000"/>
                  </a:schemeClr>
                </a:solidFill>
                <a:latin typeface="Gill Sans Nova" panose="020B0602020104020203" pitchFamily="34" charset="0"/>
              </a:rPr>
              <a:t>increasing</a:t>
            </a:r>
            <a:r>
              <a:rPr lang="it-IT" sz="1800" dirty="0">
                <a:solidFill>
                  <a:schemeClr val="bg1">
                    <a:lumMod val="75000"/>
                  </a:schemeClr>
                </a:solidFill>
                <a:latin typeface="Gill Sans Nova" panose="020B0602020104020203" pitchFamily="34" charset="0"/>
              </a:rPr>
              <a:t> </a:t>
            </a:r>
            <a:r>
              <a:rPr lang="it-IT" sz="1800" dirty="0" err="1">
                <a:solidFill>
                  <a:schemeClr val="bg1">
                    <a:lumMod val="75000"/>
                  </a:schemeClr>
                </a:solidFill>
                <a:latin typeface="Gill Sans Nova" panose="020B0602020104020203" pitchFamily="34" charset="0"/>
              </a:rPr>
              <a:t>exponential</a:t>
            </a:r>
            <a:r>
              <a:rPr lang="it-IT" sz="1800" dirty="0">
                <a:solidFill>
                  <a:schemeClr val="bg1">
                    <a:lumMod val="75000"/>
                  </a:schemeClr>
                </a:solidFill>
                <a:latin typeface="Gill Sans Nova" panose="020B0602020104020203" pitchFamily="34" charset="0"/>
              </a:rPr>
              <a:t> </a:t>
            </a:r>
            <a:r>
              <a:rPr lang="it-IT" sz="1800" dirty="0" err="1">
                <a:solidFill>
                  <a:schemeClr val="bg1">
                    <a:lumMod val="75000"/>
                  </a:schemeClr>
                </a:solidFill>
                <a:latin typeface="Gill Sans Nova" panose="020B0602020104020203" pitchFamily="34" charset="0"/>
              </a:rPr>
              <a:t>growth</a:t>
            </a:r>
            <a:r>
              <a:rPr lang="it-IT" sz="1800" dirty="0">
                <a:solidFill>
                  <a:schemeClr val="bg1">
                    <a:lumMod val="75000"/>
                  </a:schemeClr>
                </a:solidFill>
                <a:latin typeface="Gill Sans Nova" panose="020B0602020104020203" pitchFamily="34" charset="0"/>
              </a:rPr>
              <a:t> of </a:t>
            </a:r>
            <a:r>
              <a:rPr lang="it-IT" sz="1800" dirty="0" err="1">
                <a:solidFill>
                  <a:schemeClr val="bg1">
                    <a:lumMod val="75000"/>
                  </a:schemeClr>
                </a:solidFill>
                <a:latin typeface="Gill Sans Nova" panose="020B0602020104020203" pitchFamily="34" charset="0"/>
              </a:rPr>
              <a:t>cases</a:t>
            </a:r>
            <a:r>
              <a:rPr lang="it-IT" sz="1800" dirty="0">
                <a:solidFill>
                  <a:schemeClr val="bg1">
                    <a:lumMod val="75000"/>
                  </a:schemeClr>
                </a:solidFill>
                <a:latin typeface="Gill Sans Nova" panose="020B0602020104020203" pitchFamily="34" charset="0"/>
              </a:rPr>
              <a:t> in Markov Chains</a:t>
            </a:r>
          </a:p>
        </p:txBody>
      </p:sp>
    </p:spTree>
    <p:extLst>
      <p:ext uri="{BB962C8B-B14F-4D97-AF65-F5344CB8AC3E}">
        <p14:creationId xmlns:p14="http://schemas.microsoft.com/office/powerpoint/2010/main" val="253575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1C242021-647C-23F5-65BE-37C07E992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09FF92C-AEF7-D968-D95E-0F96A869E644}"/>
              </a:ext>
            </a:extLst>
          </p:cNvPr>
          <p:cNvSpPr txBox="1"/>
          <p:nvPr/>
        </p:nvSpPr>
        <p:spPr>
          <a:xfrm>
            <a:off x="1" y="0"/>
            <a:ext cx="12192000" cy="530912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>
                <a:solidFill>
                  <a:srgbClr val="F2A94E"/>
                </a:solidFill>
                <a:latin typeface="Gill Sans Nova"/>
              </a:rPr>
              <a:t>PAC-MAN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BA6D463-F806-002E-4D1F-A4714F3C7C94}"/>
                  </a:ext>
                </a:extLst>
              </p:cNvPr>
              <p:cNvSpPr txBox="1"/>
              <p:nvPr/>
            </p:nvSpPr>
            <p:spPr>
              <a:xfrm>
                <a:off x="325110" y="829454"/>
                <a:ext cx="4040397" cy="207415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b="1" i="1">
                    <a:solidFill>
                      <a:srgbClr val="A50021"/>
                    </a:solidFill>
                    <a:latin typeface="Cambria Math" panose="02040503050406030204" pitchFamily="18" charset="0"/>
                  </a:rPr>
                  <a:t>DYNAMIC EQUATIONS </a:t>
                </a:r>
                <a:br>
                  <a:rPr lang="it-IT" i="1">
                    <a:latin typeface="Cambria Math" panose="02040503050406030204" pitchFamily="18" charset="0"/>
                  </a:rPr>
                </a:br>
                <a:endParaRPr lang="it-IT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it-IT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it-IT"/>
              </a:p>
              <a:p>
                <a:endParaRPr lang="en-US"/>
              </a:p>
              <a:p>
                <a:endParaRPr lang="en-US">
                  <a:ea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BA6D463-F806-002E-4D1F-A4714F3C7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10" y="829454"/>
                <a:ext cx="4040397" cy="2074158"/>
              </a:xfrm>
              <a:prstGeom prst="rect">
                <a:avLst/>
              </a:prstGeom>
              <a:blipFill>
                <a:blip r:embed="rId3"/>
                <a:stretch>
                  <a:fillRect l="-1207" t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B443FA1-B401-4F23-4CE3-C73B609C0D0E}"/>
                  </a:ext>
                </a:extLst>
              </p:cNvPr>
              <p:cNvSpPr txBox="1"/>
              <p:nvPr/>
            </p:nvSpPr>
            <p:spPr>
              <a:xfrm>
                <a:off x="1890623" y="2765805"/>
                <a:ext cx="3233901" cy="158787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it-IT" b="1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𝑰𝑵𝑷𝑼𝑻</m:t>
                      </m:r>
                      <m:r>
                        <a:rPr lang="it-IT" b="1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𝑽𝑬𝑪𝑻𝑶𝑹</m:t>
                      </m:r>
                    </m:oMath>
                  </m:oMathPara>
                </a14:m>
                <a:endParaRPr lang="it-IT" b="1" i="1" dirty="0">
                  <a:solidFill>
                    <a:srgbClr val="A5002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𝑢𝑦</m:t>
                              </m:r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𝑢𝑦</m:t>
                              </m:r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𝑢𝑥</m:t>
                              </m:r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𝑢𝑥</m:t>
                              </m:r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br>
                  <a:rPr lang="it-IT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B443FA1-B401-4F23-4CE3-C73B609C0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623" y="2765805"/>
                <a:ext cx="3233901" cy="15878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A6FC787B-5F4D-BDDB-0548-8861E7C90E5D}"/>
                  </a:ext>
                </a:extLst>
              </p:cNvPr>
              <p:cNvSpPr txBox="1"/>
              <p:nvPr/>
            </p:nvSpPr>
            <p:spPr>
              <a:xfrm>
                <a:off x="-101212" y="2772724"/>
                <a:ext cx="2743200" cy="86241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𝑺𝑻𝑨𝑻𝑬</m:t>
                      </m:r>
                      <m:r>
                        <a:rPr lang="it-IT" b="1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𝑽𝑬𝑪𝑻𝑶𝑹</m:t>
                      </m:r>
                    </m:oMath>
                  </m:oMathPara>
                </a14:m>
                <a:endParaRPr lang="it-IT" b="1" i="1" dirty="0">
                  <a:solidFill>
                    <a:srgbClr val="A5002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A6FC787B-5F4D-BDDB-0548-8861E7C90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212" y="2772724"/>
                <a:ext cx="2743200" cy="8624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52D90F1-AC36-00DC-A608-814A09010CD6}"/>
                  </a:ext>
                </a:extLst>
              </p:cNvPr>
              <p:cNvSpPr txBox="1"/>
              <p:nvPr/>
            </p:nvSpPr>
            <p:spPr>
              <a:xfrm>
                <a:off x="327082" y="4369066"/>
                <a:ext cx="4745264" cy="168712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1" i="1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𝑺𝑻𝑨𝑻𝑬</m:t>
                      </m:r>
                      <m:r>
                        <a:rPr lang="it-IT" b="1" i="1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𝑺𝑷𝑨𝑪𝑬</m:t>
                      </m:r>
                      <m:r>
                        <a:rPr lang="it-IT" b="1" i="1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𝑴𝑶𝑫𝑬𝑳</m:t>
                      </m:r>
                    </m:oMath>
                  </m:oMathPara>
                </a14:m>
                <a:br>
                  <a:rPr lang="it-IT" b="0" dirty="0"/>
                </a:br>
                <a:endParaRPr lang="it-IT" b="0" dirty="0"/>
              </a:p>
              <a:p>
                <a:endParaRPr lang="it-IT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it-IT" b="1" i="1" dirty="0">
                  <a:latin typeface="Cambria Math" panose="02040503050406030204" pitchFamily="18" charset="0"/>
                </a:endParaRPr>
              </a:p>
              <a:p>
                <a:endParaRPr lang="it-IT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0 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52D90F1-AC36-00DC-A608-814A09010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82" y="4369066"/>
                <a:ext cx="4745264" cy="16871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 descr="Immagine che contiene diagramma, testo, design, illustrazione&#10;&#10;Descrizione generata automaticamente">
            <a:extLst>
              <a:ext uri="{FF2B5EF4-FFF2-40B4-BE49-F238E27FC236}">
                <a16:creationId xmlns:a16="http://schemas.microsoft.com/office/drawing/2014/main" id="{05841BC4-15A2-BF4E-0BA0-AF87436910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33" y="1046576"/>
            <a:ext cx="6411957" cy="476484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087B258-F8F3-AA80-3C3D-94959EC10C5A}"/>
              </a:ext>
            </a:extLst>
          </p:cNvPr>
          <p:cNvSpPr txBox="1"/>
          <p:nvPr/>
        </p:nvSpPr>
        <p:spPr>
          <a:xfrm>
            <a:off x="5917711" y="576873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A5A5A5"/>
                </a:solidFill>
                <a:latin typeface="Gill Sans Nova"/>
              </a:rPr>
              <a:t>Pac-Man Model</a:t>
            </a:r>
          </a:p>
        </p:txBody>
      </p:sp>
      <p:pic>
        <p:nvPicPr>
          <p:cNvPr id="7" name="Picture 2" descr="Of pacman - HD wallpaper | Pxfuel">
            <a:extLst>
              <a:ext uri="{FF2B5EF4-FFF2-40B4-BE49-F238E27FC236}">
                <a16:creationId xmlns:a16="http://schemas.microsoft.com/office/drawing/2014/main" id="{61C2DF3E-B1F9-B007-E31F-FB6CEA033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F4B5206-979D-8C08-1684-53016688BE75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C153788-7E26-808A-3E8B-C4389C5168C4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6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B8A40B33-30C6-ACBA-E46A-92E826AE30C1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63E9CF83-0A29-C66E-861B-346A73EB0BBB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9B5A263-FF54-D2C2-52B2-D193FCA22130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097AD7B2-3173-FBD4-C1A7-EA145FFA9D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7153" y="4532891"/>
            <a:ext cx="1377748" cy="121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6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F1A72E4-09B4-CFBE-4632-837408EC0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FE8A053-A6E1-1C85-96BD-D7D223794C8E}"/>
              </a:ext>
            </a:extLst>
          </p:cNvPr>
          <p:cNvSpPr txBox="1"/>
          <p:nvPr/>
        </p:nvSpPr>
        <p:spPr>
          <a:xfrm>
            <a:off x="1" y="0"/>
            <a:ext cx="12192000" cy="530912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>
                <a:solidFill>
                  <a:srgbClr val="F2A94E"/>
                </a:solidFill>
                <a:ea typeface="+mn-lt"/>
                <a:cs typeface="+mn-lt"/>
              </a:rPr>
              <a:t>GHOST MODEL</a:t>
            </a:r>
            <a:endParaRPr lang="it-IT">
              <a:solidFill>
                <a:srgbClr val="F2A94E"/>
              </a:solidFill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672F0416-265B-582E-9A32-14F622C73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79" y="1109761"/>
            <a:ext cx="6068082" cy="4621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5872659-A38A-A43F-D3D3-819FCCCC3616}"/>
                  </a:ext>
                </a:extLst>
              </p:cNvPr>
              <p:cNvSpPr txBox="1"/>
              <p:nvPr/>
            </p:nvSpPr>
            <p:spPr>
              <a:xfrm>
                <a:off x="6371307" y="890364"/>
                <a:ext cx="4082361" cy="207415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b="1" i="1">
                    <a:solidFill>
                      <a:srgbClr val="A50021"/>
                    </a:solidFill>
                    <a:latin typeface="Cambria Math" panose="02040503050406030204" pitchFamily="18" charset="0"/>
                  </a:rPr>
                  <a:t>DYNAMIC EQUATIONS </a:t>
                </a:r>
                <a:br>
                  <a:rPr lang="it-IT" i="1">
                    <a:latin typeface="Cambria Math" panose="02040503050406030204" pitchFamily="18" charset="0"/>
                  </a:rPr>
                </a:br>
                <a:endParaRPr lang="it-IT" b="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it-IT"/>
              </a:p>
              <a:p>
                <a:pPr algn="ctr"/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it-IT"/>
              </a:p>
              <a:p>
                <a:endParaRPr lang="en-US"/>
              </a:p>
              <a:p>
                <a:endParaRPr lang="en-US">
                  <a:ea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5872659-A38A-A43F-D3D3-819FCCCC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307" y="890364"/>
                <a:ext cx="4082361" cy="2074158"/>
              </a:xfrm>
              <a:prstGeom prst="rect">
                <a:avLst/>
              </a:prstGeom>
              <a:blipFill>
                <a:blip r:embed="rId5"/>
                <a:stretch>
                  <a:fillRect l="-1194" t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E1626BE-F9EE-8506-5772-4323D2D268C1}"/>
                  </a:ext>
                </a:extLst>
              </p:cNvPr>
              <p:cNvSpPr txBox="1"/>
              <p:nvPr/>
            </p:nvSpPr>
            <p:spPr>
              <a:xfrm>
                <a:off x="6371307" y="2626659"/>
                <a:ext cx="2743200" cy="88985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1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𝑺𝑻𝑨𝑻𝑬</m:t>
                      </m:r>
                      <m:r>
                        <a:rPr lang="it-IT" b="1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𝑽𝑬𝑪𝑻𝑶𝑹</m:t>
                      </m:r>
                    </m:oMath>
                  </m:oMathPara>
                </a14:m>
                <a:endParaRPr lang="it-IT" b="1" i="1">
                  <a:solidFill>
                    <a:srgbClr val="A5002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E1626BE-F9EE-8506-5772-4323D2D26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307" y="2626659"/>
                <a:ext cx="2743200" cy="8898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E42EF02-42F6-1E66-2E4A-3E45F584BF0E}"/>
                  </a:ext>
                </a:extLst>
              </p:cNvPr>
              <p:cNvSpPr txBox="1"/>
              <p:nvPr/>
            </p:nvSpPr>
            <p:spPr>
              <a:xfrm>
                <a:off x="8631946" y="2652820"/>
                <a:ext cx="3233901" cy="86369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it-IT" b="1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𝑰𝑵𝑷𝑼𝑻</m:t>
                      </m:r>
                      <m:r>
                        <a:rPr lang="it-IT" b="1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𝑽𝑬𝑪𝑻𝑶𝑹</m:t>
                      </m:r>
                    </m:oMath>
                  </m:oMathPara>
                </a14:m>
                <a:endParaRPr lang="it-IT" b="1" i="1">
                  <a:solidFill>
                    <a:srgbClr val="A5002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br>
                  <a:rPr lang="it-IT" b="0"/>
                </a:br>
                <a:endParaRPr lang="en-US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E42EF02-42F6-1E66-2E4A-3E45F584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946" y="2652820"/>
                <a:ext cx="3233901" cy="8636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25512CE2-60D6-A53D-36A0-A85986C968B1}"/>
                  </a:ext>
                </a:extLst>
              </p:cNvPr>
              <p:cNvSpPr txBox="1"/>
              <p:nvPr/>
            </p:nvSpPr>
            <p:spPr>
              <a:xfrm>
                <a:off x="6364086" y="3717990"/>
                <a:ext cx="3667215" cy="152990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1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𝑺𝑻𝑨𝑻𝑬</m:t>
                      </m:r>
                      <m:r>
                        <a:rPr lang="it-IT" b="1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𝑺𝑷𝑨𝑪𝑬</m:t>
                      </m:r>
                      <m:r>
                        <a:rPr lang="it-IT" b="1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𝑴𝑶𝑫𝑬𝑳</m:t>
                      </m:r>
                    </m:oMath>
                  </m:oMathPara>
                </a14:m>
                <a:br>
                  <a:rPr lang="it-IT" b="0"/>
                </a:br>
                <a:endParaRPr lang="it-IT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it-IT" b="1"/>
              </a:p>
              <a:p>
                <a:endParaRPr lang="en-US" b="1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/>
              </a:p>
              <a:p>
                <a:endParaRPr lang="en-US" b="1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25512CE2-60D6-A53D-36A0-A85986C96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086" y="3717990"/>
                <a:ext cx="3667215" cy="15299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CF87D0E-C01C-8BC0-42EB-08941DB907F5}"/>
              </a:ext>
            </a:extLst>
          </p:cNvPr>
          <p:cNvSpPr txBox="1"/>
          <p:nvPr/>
        </p:nvSpPr>
        <p:spPr>
          <a:xfrm>
            <a:off x="365051" y="56281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Ghost model</a:t>
            </a:r>
          </a:p>
        </p:txBody>
      </p:sp>
      <p:pic>
        <p:nvPicPr>
          <p:cNvPr id="24" name="Picture 2" descr="Of pacman - HD wallpaper | Pxfuel">
            <a:extLst>
              <a:ext uri="{FF2B5EF4-FFF2-40B4-BE49-F238E27FC236}">
                <a16:creationId xmlns:a16="http://schemas.microsoft.com/office/drawing/2014/main" id="{E26C438D-D7C2-73BB-42E8-843EA23A8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D928B0D-CF60-5B2A-8B1F-A95446B28946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E72BD77-2B54-C497-69FD-C92D7D6F906D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7</a:t>
            </a: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85F57410-4268-ECC8-E595-7CDC8B7A3B4C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128B5E94-23DE-859E-3625-DDA94C564044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6A18CD6-0695-5C7C-73B6-876763D76256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D5EEF0-1B5D-24A9-29B1-9202D37F0A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090" y="4442283"/>
            <a:ext cx="1525930" cy="11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2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F1A72E4-09B4-CFBE-4632-837408EC0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2001" cy="5232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FE8A053-A6E1-1C85-96BD-D7D223794C8E}"/>
              </a:ext>
            </a:extLst>
          </p:cNvPr>
          <p:cNvSpPr txBox="1"/>
          <p:nvPr/>
        </p:nvSpPr>
        <p:spPr>
          <a:xfrm>
            <a:off x="1" y="0"/>
            <a:ext cx="12192000" cy="530912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>
                <a:solidFill>
                  <a:srgbClr val="F2A94E"/>
                </a:solidFill>
                <a:ea typeface="+mn-lt"/>
                <a:cs typeface="+mn-lt"/>
              </a:rPr>
              <a:t>GHOST MODEL </a:t>
            </a:r>
            <a:endParaRPr lang="it-IT">
              <a:solidFill>
                <a:srgbClr val="F2A94E"/>
              </a:solidFill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672F0416-265B-582E-9A32-14F622C73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79" y="1109761"/>
            <a:ext cx="6068082" cy="4621951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BB01F6C8-4648-1544-43AD-949D3C22B44C}"/>
              </a:ext>
            </a:extLst>
          </p:cNvPr>
          <p:cNvSpPr/>
          <p:nvPr/>
        </p:nvSpPr>
        <p:spPr>
          <a:xfrm>
            <a:off x="5878289" y="3811851"/>
            <a:ext cx="3919100" cy="7442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CF2E029-C81E-C639-EA0F-A0FB82C107A0}"/>
              </a:ext>
            </a:extLst>
          </p:cNvPr>
          <p:cNvSpPr txBox="1"/>
          <p:nvPr/>
        </p:nvSpPr>
        <p:spPr>
          <a:xfrm>
            <a:off x="5904454" y="3861375"/>
            <a:ext cx="3983542" cy="92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 Nova" panose="020B0602020104020203" pitchFamily="34" charset="0"/>
              </a:rPr>
              <a:t>Extraction of inputs from a cyclic, random choice among different patterns</a:t>
            </a:r>
            <a:endParaRPr lang="it-IT" dirty="0">
              <a:solidFill>
                <a:schemeClr val="bg1"/>
              </a:solidFill>
              <a:latin typeface="Gill Sans Nova" panose="020B0602020104020203" pitchFamily="34" charset="0"/>
            </a:endParaRPr>
          </a:p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CF87D0E-C01C-8BC0-42EB-08941DB907F5}"/>
              </a:ext>
            </a:extLst>
          </p:cNvPr>
          <p:cNvSpPr txBox="1"/>
          <p:nvPr/>
        </p:nvSpPr>
        <p:spPr>
          <a:xfrm>
            <a:off x="365051" y="56281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Ghost model</a:t>
            </a:r>
          </a:p>
        </p:txBody>
      </p:sp>
      <p:pic>
        <p:nvPicPr>
          <p:cNvPr id="24" name="Picture 2" descr="Of pacman - HD wallpaper | Pxfuel">
            <a:extLst>
              <a:ext uri="{FF2B5EF4-FFF2-40B4-BE49-F238E27FC236}">
                <a16:creationId xmlns:a16="http://schemas.microsoft.com/office/drawing/2014/main" id="{E26C438D-D7C2-73BB-42E8-843EA23A8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371" b="85311" l="8706" r="91176">
                        <a14:foregroundMark x1="16000" y1="48211" x2="16000" y2="48211"/>
                        <a14:foregroundMark x1="9176" y1="52354" x2="9176" y2="52354"/>
                        <a14:foregroundMark x1="8941" y1="54991" x2="8941" y2="54991"/>
                        <a14:foregroundMark x1="8941" y1="55367" x2="13176" y2="46328"/>
                        <a14:foregroundMark x1="13176" y1="46328" x2="15412" y2="52542"/>
                        <a14:foregroundMark x1="15412" y1="52542" x2="15412" y2="54049"/>
                        <a14:foregroundMark x1="15412" y1="54049" x2="15412" y2="54049"/>
                        <a14:foregroundMark x1="15412" y1="56309" x2="15412" y2="56309"/>
                        <a14:foregroundMark x1="8706" y1="55556" x2="9647" y2="47834"/>
                        <a14:foregroundMark x1="9647" y1="47834" x2="13529" y2="44444"/>
                        <a14:foregroundMark x1="13529" y1="44444" x2="14941" y2="53107"/>
                        <a14:foregroundMark x1="14941" y1="53107" x2="14941" y2="53107"/>
                        <a14:foregroundMark x1="16588" y1="52354" x2="15765" y2="45951"/>
                        <a14:foregroundMark x1="15765" y1="45951" x2="12235" y2="42561"/>
                        <a14:foregroundMark x1="12235" y1="42561" x2="9647" y2="47834"/>
                        <a14:foregroundMark x1="9647" y1="47834" x2="9647" y2="47834"/>
                        <a14:foregroundMark x1="13176" y1="49718" x2="13176" y2="49718"/>
                        <a14:foregroundMark x1="10588" y1="54991" x2="14471" y2="54802"/>
                        <a14:foregroundMark x1="14471" y1="54802" x2="14471" y2="54614"/>
                        <a14:foregroundMark x1="24588" y1="51224" x2="24588" y2="51224"/>
                        <a14:foregroundMark x1="33529" y1="50847" x2="33529" y2="50847"/>
                        <a14:foregroundMark x1="40353" y1="46328" x2="40353" y2="46328"/>
                        <a14:foregroundMark x1="33765" y1="46893" x2="33765" y2="46893"/>
                        <a14:foregroundMark x1="31176" y1="47269" x2="31176" y2="47269"/>
                        <a14:foregroundMark x1="31176" y1="47269" x2="31176" y2="47269"/>
                        <a14:foregroundMark x1="32000" y1="51601" x2="32471" y2="48964"/>
                        <a14:foregroundMark x1="22235" y1="49529" x2="22235" y2="49529"/>
                        <a14:foregroundMark x1="24353" y1="50847" x2="22706" y2="50659"/>
                        <a14:foregroundMark x1="40824" y1="49341" x2="40824" y2="49341"/>
                        <a14:foregroundMark x1="87529" y1="49153" x2="87529" y2="49153"/>
                        <a14:foregroundMark x1="89059" y1="52919" x2="89059" y2="52919"/>
                        <a14:foregroundMark x1="79294" y1="50471" x2="79294" y2="50471"/>
                        <a14:foregroundMark x1="74118" y1="50659" x2="74118" y2="50659"/>
                        <a14:foregroundMark x1="69529" y1="49906" x2="69529" y2="49906"/>
                        <a14:foregroundMark x1="64588" y1="50471" x2="64588" y2="50471"/>
                        <a14:foregroundMark x1="44118" y1="56121" x2="44118" y2="56121"/>
                        <a14:foregroundMark x1="42235" y1="57062" x2="42235" y2="57062"/>
                        <a14:foregroundMark x1="39647" y1="56685" x2="39647" y2="56685"/>
                        <a14:foregroundMark x1="37529" y1="55744" x2="37529" y2="55744"/>
                        <a14:foregroundMark x1="37294" y1="54049" x2="37294" y2="54049"/>
                        <a14:foregroundMark x1="38118" y1="47834" x2="38118" y2="47834"/>
                        <a14:foregroundMark x1="39529" y1="43691" x2="39529" y2="43691"/>
                        <a14:foregroundMark x1="38353" y1="46139" x2="38353" y2="46139"/>
                        <a14:foregroundMark x1="41529" y1="42938" x2="41529" y2="42938"/>
                        <a14:foregroundMark x1="41294" y1="42561" x2="41294" y2="42561"/>
                        <a14:foregroundMark x1="43059" y1="42938" x2="43059" y2="42938"/>
                        <a14:foregroundMark x1="44941" y1="51036" x2="44941" y2="51036"/>
                        <a14:foregroundMark x1="44941" y1="48776" x2="44941" y2="48776"/>
                        <a14:foregroundMark x1="44000" y1="57062" x2="44000" y2="57062"/>
                        <a14:foregroundMark x1="37294" y1="56685" x2="37294" y2="56685"/>
                        <a14:foregroundMark x1="31882" y1="54991" x2="31882" y2="54991"/>
                        <a14:foregroundMark x1="29765" y1="56685" x2="29765" y2="56685"/>
                        <a14:foregroundMark x1="29176" y1="53484" x2="29176" y2="53484"/>
                        <a14:foregroundMark x1="27882" y1="55556" x2="27882" y2="55556"/>
                        <a14:foregroundMark x1="45412" y1="49341" x2="45412" y2="49341"/>
                        <a14:foregroundMark x1="28000" y1="52919" x2="28000" y2="52919"/>
                        <a14:foregroundMark x1="28000" y1="50847" x2="28000" y2="50847"/>
                        <a14:foregroundMark x1="28353" y1="47646" x2="28353" y2="47646"/>
                        <a14:foregroundMark x1="29176" y1="44821" x2="29176" y2="44821"/>
                        <a14:foregroundMark x1="30706" y1="42750" x2="30706" y2="42750"/>
                        <a14:foregroundMark x1="32118" y1="42185" x2="32118" y2="42185"/>
                        <a14:foregroundMark x1="34824" y1="44256" x2="34824" y2="44256"/>
                        <a14:foregroundMark x1="35529" y1="49906" x2="35529" y2="49906"/>
                        <a14:foregroundMark x1="34471" y1="55556" x2="34471" y2="55556"/>
                        <a14:foregroundMark x1="33882" y1="54614" x2="33882" y2="54614"/>
                        <a14:foregroundMark x1="34353" y1="56497" x2="34353" y2="56497"/>
                        <a14:foregroundMark x1="34588" y1="56685" x2="34588" y2="56685"/>
                        <a14:foregroundMark x1="32235" y1="56685" x2="32235" y2="56685"/>
                        <a14:foregroundMark x1="25059" y1="56309" x2="25059" y2="56309"/>
                        <a14:foregroundMark x1="22824" y1="56685" x2="22824" y2="56685"/>
                        <a14:foregroundMark x1="20235" y1="56497" x2="20235" y2="56497"/>
                        <a14:foregroundMark x1="18235" y1="55744" x2="18235" y2="55744"/>
                        <a14:foregroundMark x1="18471" y1="55367" x2="18471" y2="55367"/>
                        <a14:foregroundMark x1="18353" y1="54049" x2="18353" y2="54049"/>
                        <a14:foregroundMark x1="18471" y1="51224" x2="18471" y2="51224"/>
                        <a14:foregroundMark x1="19176" y1="47834" x2="19176" y2="47834"/>
                        <a14:foregroundMark x1="20824" y1="48588" x2="20824" y2="48588"/>
                        <a14:foregroundMark x1="19647" y1="45574" x2="19647" y2="45574"/>
                        <a14:foregroundMark x1="21412" y1="42561" x2="21412" y2="42561"/>
                        <a14:foregroundMark x1="24471" y1="42750" x2="24471" y2="42750"/>
                        <a14:foregroundMark x1="64706" y1="49341" x2="64706" y2="49341"/>
                        <a14:foregroundMark x1="65882" y1="49718" x2="65882" y2="49718"/>
                        <a14:foregroundMark x1="84353" y1="48399" x2="84353" y2="48399"/>
                        <a14:foregroundMark x1="83882" y1="48399" x2="83882" y2="48399"/>
                        <a14:foregroundMark x1="83647" y1="51601" x2="83647" y2="51601"/>
                        <a14:foregroundMark x1="84118" y1="55367" x2="84118" y2="55367"/>
                        <a14:foregroundMark x1="86000" y1="56121" x2="86000" y2="56121"/>
                        <a14:foregroundMark x1="88118" y1="56121" x2="88118" y2="56121"/>
                        <a14:foregroundMark x1="84941" y1="44633" x2="84941" y2="44633"/>
                        <a14:foregroundMark x1="88118" y1="42561" x2="88118" y2="42561"/>
                        <a14:foregroundMark x1="90588" y1="45951" x2="90588" y2="45951"/>
                        <a14:foregroundMark x1="91176" y1="52354" x2="91176" y2="52354"/>
                        <a14:foregroundMark x1="59412" y1="49718" x2="59412" y2="49718"/>
                        <a14:foregroundMark x1="62471" y1="52919" x2="62471" y2="52919"/>
                        <a14:foregroundMark x1="55882" y1="45763" x2="55882" y2="45763"/>
                        <a14:foregroundMark x1="61059" y1="42561" x2="61059" y2="42561"/>
                        <a14:foregroundMark x1="65059" y1="48211" x2="65059" y2="48211"/>
                        <a14:foregroundMark x1="63882" y1="50471" x2="63882" y2="50471"/>
                        <a14:foregroundMark x1="70706" y1="51224" x2="70706" y2="51224"/>
                        <a14:foregroundMark x1="68706" y1="50847" x2="68706" y2="50847"/>
                        <a14:foregroundMark x1="70588" y1="48588" x2="70588" y2="48588"/>
                        <a14:foregroundMark x1="69059" y1="48588" x2="69059" y2="48588"/>
                        <a14:foregroundMark x1="79176" y1="48588" x2="79176" y2="48588"/>
                        <a14:foregroundMark x1="79647" y1="48588" x2="79647" y2="48588"/>
                        <a14:foregroundMark x1="79647" y1="48588" x2="79647" y2="48588"/>
                        <a14:foregroundMark x1="80235" y1="49153" x2="80235" y2="49153"/>
                        <a14:foregroundMark x1="79882" y1="48023" x2="79882" y2="48023"/>
                        <a14:foregroundMark x1="78353" y1="48399" x2="78353" y2="48399"/>
                        <a14:foregroundMark x1="74353" y1="48211" x2="74353" y2="48211"/>
                        <a14:foregroundMark x1="74941" y1="51977" x2="74941" y2="51977"/>
                        <a14:backgroundMark x1="41529" y1="38795" x2="41529" y2="38795"/>
                        <a14:backgroundMark x1="47294" y1="25612" x2="54353" y2="24105"/>
                        <a14:backgroundMark x1="54353" y1="24105" x2="68000" y2="25989"/>
                        <a14:backgroundMark x1="68000" y1="25989" x2="67765" y2="26365"/>
                        <a14:backgroundMark x1="65882" y1="24859" x2="65882" y2="24859"/>
                        <a14:backgroundMark x1="23647" y1="20904" x2="23647" y2="20904"/>
                        <a14:backgroundMark x1="23647" y1="20904" x2="49294" y2="15066"/>
                        <a14:backgroundMark x1="49294" y1="15066" x2="49412" y2="64783"/>
                        <a14:backgroundMark x1="49412" y1="64783" x2="49412" y2="64783"/>
                        <a14:backgroundMark x1="49412" y1="64783" x2="14235" y2="76460"/>
                        <a14:backgroundMark x1="14235" y1="76083" x2="2941" y2="58380"/>
                        <a14:backgroundMark x1="2941" y1="58380" x2="2941" y2="5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5" b="5601"/>
          <a:stretch/>
        </p:blipFill>
        <p:spPr bwMode="auto">
          <a:xfrm>
            <a:off x="7896225" y="5700933"/>
            <a:ext cx="3159341" cy="1776800"/>
          </a:xfrm>
          <a:prstGeom prst="rect">
            <a:avLst/>
          </a:prstGeom>
          <a:noFill/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D928B0D-CF60-5B2A-8B1F-A95446B28946}"/>
              </a:ext>
            </a:extLst>
          </p:cNvPr>
          <p:cNvSpPr txBox="1"/>
          <p:nvPr/>
        </p:nvSpPr>
        <p:spPr>
          <a:xfrm>
            <a:off x="-403717" y="6281556"/>
            <a:ext cx="52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Gargiulo – Giannotti – Grimaldi – Morghen    University of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Naples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Federico II – </a:t>
            </a:r>
            <a:r>
              <a:rPr lang="it-IT" err="1">
                <a:solidFill>
                  <a:srgbClr val="F2A94E"/>
                </a:solidFill>
                <a:latin typeface="Gill Sans Nova" panose="020B0602020104020203" pitchFamily="34" charset="0"/>
              </a:rPr>
              <a:t>July</a:t>
            </a:r>
            <a:r>
              <a:rPr lang="it-IT">
                <a:solidFill>
                  <a:srgbClr val="F2A94E"/>
                </a:solidFill>
                <a:latin typeface="Gill Sans Nova" panose="020B0602020104020203" pitchFamily="34" charset="0"/>
              </a:rPr>
              <a:t> 2023 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E72BD77-2B54-C497-69FD-C92D7D6F906D}"/>
              </a:ext>
            </a:extLst>
          </p:cNvPr>
          <p:cNvSpPr txBox="1"/>
          <p:nvPr/>
        </p:nvSpPr>
        <p:spPr>
          <a:xfrm>
            <a:off x="10945938" y="6428794"/>
            <a:ext cx="110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F2A94E"/>
                </a:solidFill>
                <a:latin typeface="Gill Sans Nova" panose="020B0602020104020203" pitchFamily="34" charset="0"/>
              </a:rPr>
              <a:t>SLIDE 8</a:t>
            </a: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85F57410-4268-ECC8-E595-7CDC8B7A3B4C}"/>
              </a:ext>
            </a:extLst>
          </p:cNvPr>
          <p:cNvCxnSpPr>
            <a:cxnSpLocks/>
          </p:cNvCxnSpPr>
          <p:nvPr/>
        </p:nvCxnSpPr>
        <p:spPr>
          <a:xfrm>
            <a:off x="4419600" y="6356736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128B5E94-23DE-859E-3625-DDA94C564044}"/>
              </a:ext>
            </a:extLst>
          </p:cNvPr>
          <p:cNvCxnSpPr>
            <a:cxnSpLocks/>
          </p:cNvCxnSpPr>
          <p:nvPr/>
        </p:nvCxnSpPr>
        <p:spPr>
          <a:xfrm>
            <a:off x="7962900" y="6365475"/>
            <a:ext cx="0" cy="4651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6A18CD6-0695-5C7C-73B6-876763D76256}"/>
              </a:ext>
            </a:extLst>
          </p:cNvPr>
          <p:cNvSpPr txBox="1"/>
          <p:nvPr/>
        </p:nvSpPr>
        <p:spPr>
          <a:xfrm>
            <a:off x="4476750" y="6296946"/>
            <a:ext cx="3419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>
                <a:solidFill>
                  <a:srgbClr val="F2A94E"/>
                </a:solidFill>
                <a:effectLst/>
                <a:latin typeface="Gill Sans Nova" panose="020B0602020104020203" pitchFamily="34" charset="0"/>
              </a:rPr>
              <a:t>Optimization of Pac-Man strategies using Model Predictive Control</a:t>
            </a:r>
            <a:endParaRPr lang="it-IT" sz="1700">
              <a:solidFill>
                <a:srgbClr val="F2A94E"/>
              </a:solidFill>
              <a:latin typeface="Gill Sans Nova" panose="020B0602020104020203" pitchFamily="34" charset="0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CA8E0A4-87B6-D2EA-8E70-D12A303872A8}"/>
              </a:ext>
            </a:extLst>
          </p:cNvPr>
          <p:cNvSpPr txBox="1"/>
          <p:nvPr/>
        </p:nvSpPr>
        <p:spPr>
          <a:xfrm>
            <a:off x="5798918" y="760242"/>
            <a:ext cx="5540147" cy="36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ghost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input for </a:t>
            </a:r>
            <a:r>
              <a:rPr lang="it-IT" dirty="0" err="1"/>
              <a:t>each</a:t>
            </a:r>
            <a:r>
              <a:rPr lang="it-IT" dirty="0"/>
              <a:t> step?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EE7C54F-2FBC-C234-E212-C69875EC3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090" y="4442283"/>
            <a:ext cx="1525930" cy="1134318"/>
          </a:xfrm>
          <a:prstGeom prst="rect">
            <a:avLst/>
          </a:prstGeom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B1CD333-3F86-597E-D684-DFEF53F4CF0A}"/>
              </a:ext>
            </a:extLst>
          </p:cNvPr>
          <p:cNvGrpSpPr/>
          <p:nvPr/>
        </p:nvGrpSpPr>
        <p:grpSpPr>
          <a:xfrm>
            <a:off x="5798918" y="1088452"/>
            <a:ext cx="5583868" cy="2452853"/>
            <a:chOff x="5881106" y="1222736"/>
            <a:chExt cx="5501679" cy="2318569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A64F72D5-4606-1687-F47F-FBE9ACEEC577}"/>
                </a:ext>
              </a:extLst>
            </p:cNvPr>
            <p:cNvGrpSpPr/>
            <p:nvPr/>
          </p:nvGrpSpPr>
          <p:grpSpPr>
            <a:xfrm>
              <a:off x="5881106" y="1242086"/>
              <a:ext cx="5501679" cy="2291525"/>
              <a:chOff x="5881106" y="1242086"/>
              <a:chExt cx="5501679" cy="2291525"/>
            </a:xfrm>
          </p:grpSpPr>
          <p:pic>
            <p:nvPicPr>
              <p:cNvPr id="3" name="Immagine 2">
                <a:extLst>
                  <a:ext uri="{FF2B5EF4-FFF2-40B4-BE49-F238E27FC236}">
                    <a16:creationId xmlns:a16="http://schemas.microsoft.com/office/drawing/2014/main" id="{2BFFA8A2-18B6-2601-2323-E3ACE4AEB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81106" y="1242086"/>
                <a:ext cx="5501679" cy="2291525"/>
              </a:xfrm>
              <a:prstGeom prst="rect">
                <a:avLst/>
              </a:prstGeom>
            </p:spPr>
          </p:pic>
          <p:cxnSp>
            <p:nvCxnSpPr>
              <p:cNvPr id="6" name="Connettore 2 5">
                <a:extLst>
                  <a:ext uri="{FF2B5EF4-FFF2-40B4-BE49-F238E27FC236}">
                    <a16:creationId xmlns:a16="http://schemas.microsoft.com/office/drawing/2014/main" id="{84A34B33-B69D-BCA0-9859-E0DD9D6C0431}"/>
                  </a:ext>
                </a:extLst>
              </p:cNvPr>
              <p:cNvCxnSpPr/>
              <p:nvPr/>
            </p:nvCxnSpPr>
            <p:spPr>
              <a:xfrm flipH="1">
                <a:off x="6354501" y="1747777"/>
                <a:ext cx="19329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ttore 2 12">
                <a:extLst>
                  <a:ext uri="{FF2B5EF4-FFF2-40B4-BE49-F238E27FC236}">
                    <a16:creationId xmlns:a16="http://schemas.microsoft.com/office/drawing/2014/main" id="{E67BB83D-EA91-D84B-67B9-FF3D9BDAFC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4501" y="1747777"/>
                <a:ext cx="0" cy="13195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ttore 2 15">
                <a:extLst>
                  <a:ext uri="{FF2B5EF4-FFF2-40B4-BE49-F238E27FC236}">
                    <a16:creationId xmlns:a16="http://schemas.microsoft.com/office/drawing/2014/main" id="{72EEDCEE-0039-9183-A585-6888DC95918F}"/>
                  </a:ext>
                </a:extLst>
              </p:cNvPr>
              <p:cNvCxnSpPr/>
              <p:nvPr/>
            </p:nvCxnSpPr>
            <p:spPr>
              <a:xfrm>
                <a:off x="6354501" y="3067291"/>
                <a:ext cx="135423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ttore 2 22">
                <a:extLst>
                  <a:ext uri="{FF2B5EF4-FFF2-40B4-BE49-F238E27FC236}">
                    <a16:creationId xmlns:a16="http://schemas.microsoft.com/office/drawing/2014/main" id="{E0F974CA-82F5-496C-F84D-1DD9059E17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2900" y="1747777"/>
                <a:ext cx="0" cy="11343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2" name="Connettore 2 31">
                <a:extLst>
                  <a:ext uri="{FF2B5EF4-FFF2-40B4-BE49-F238E27FC236}">
                    <a16:creationId xmlns:a16="http://schemas.microsoft.com/office/drawing/2014/main" id="{7B739588-9979-1E3A-FFA1-EC4E5F55BCC0}"/>
                  </a:ext>
                </a:extLst>
              </p:cNvPr>
              <p:cNvCxnSpPr/>
              <p:nvPr/>
            </p:nvCxnSpPr>
            <p:spPr>
              <a:xfrm>
                <a:off x="8924081" y="1747777"/>
                <a:ext cx="1932972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2 33">
                <a:extLst>
                  <a:ext uri="{FF2B5EF4-FFF2-40B4-BE49-F238E27FC236}">
                    <a16:creationId xmlns:a16="http://schemas.microsoft.com/office/drawing/2014/main" id="{A58C3C50-E098-1727-BFB3-F1FFA367CB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57053" y="1747777"/>
                <a:ext cx="0" cy="1319514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2 36">
                <a:extLst>
                  <a:ext uri="{FF2B5EF4-FFF2-40B4-BE49-F238E27FC236}">
                    <a16:creationId xmlns:a16="http://schemas.microsoft.com/office/drawing/2014/main" id="{6CB1322E-3DE9-4401-DF02-D2E6DDD6C197}"/>
                  </a:ext>
                </a:extLst>
              </p:cNvPr>
              <p:cNvCxnSpPr/>
              <p:nvPr/>
            </p:nvCxnSpPr>
            <p:spPr>
              <a:xfrm flipH="1">
                <a:off x="8287474" y="3067291"/>
                <a:ext cx="2569579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ttore 2 38">
                <a:extLst>
                  <a:ext uri="{FF2B5EF4-FFF2-40B4-BE49-F238E27FC236}">
                    <a16:creationId xmlns:a16="http://schemas.microsoft.com/office/drawing/2014/main" id="{1401A58A-6043-BB4D-5A43-7FF997B1CEA7}"/>
                  </a:ext>
                </a:extLst>
              </p:cNvPr>
              <p:cNvCxnSpPr/>
              <p:nvPr/>
            </p:nvCxnSpPr>
            <p:spPr>
              <a:xfrm>
                <a:off x="9259747" y="1747777"/>
                <a:ext cx="0" cy="1319514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CasellaDiTesto 6">
                  <a:extLst>
                    <a:ext uri="{FF2B5EF4-FFF2-40B4-BE49-F238E27FC236}">
                      <a16:creationId xmlns:a16="http://schemas.microsoft.com/office/drawing/2014/main" id="{07F6C146-5213-E213-C178-F0E7352C5926}"/>
                    </a:ext>
                  </a:extLst>
                </p:cNvPr>
                <p:cNvSpPr txBox="1"/>
                <p:nvPr/>
              </p:nvSpPr>
              <p:spPr>
                <a:xfrm>
                  <a:off x="8071557" y="1222736"/>
                  <a:ext cx="11207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it-IT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" name="CasellaDiTesto 6">
                  <a:extLst>
                    <a:ext uri="{FF2B5EF4-FFF2-40B4-BE49-F238E27FC236}">
                      <a16:creationId xmlns:a16="http://schemas.microsoft.com/office/drawing/2014/main" id="{07F6C146-5213-E213-C178-F0E7352C59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557" y="1222736"/>
                  <a:ext cx="11207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0E9B78D2-FC2C-F374-CC1C-69CAD12B3E5B}"/>
                    </a:ext>
                  </a:extLst>
                </p:cNvPr>
                <p:cNvSpPr txBox="1"/>
                <p:nvPr/>
              </p:nvSpPr>
              <p:spPr>
                <a:xfrm>
                  <a:off x="7402512" y="3171973"/>
                  <a:ext cx="11207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it-IT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0E9B78D2-FC2C-F374-CC1C-69CAD12B3E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2512" y="3171973"/>
                  <a:ext cx="11207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Rettangolo 20">
            <a:extLst>
              <a:ext uri="{FF2B5EF4-FFF2-40B4-BE49-F238E27FC236}">
                <a16:creationId xmlns:a16="http://schemas.microsoft.com/office/drawing/2014/main" id="{FDE92DF2-51EE-5DBE-6886-238395FB7581}"/>
              </a:ext>
            </a:extLst>
          </p:cNvPr>
          <p:cNvSpPr/>
          <p:nvPr/>
        </p:nvSpPr>
        <p:spPr>
          <a:xfrm>
            <a:off x="9881644" y="3566079"/>
            <a:ext cx="1486974" cy="1187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AEC71769-E058-55EF-DE6F-284A966BFA58}"/>
              </a:ext>
            </a:extLst>
          </p:cNvPr>
          <p:cNvGrpSpPr/>
          <p:nvPr/>
        </p:nvGrpSpPr>
        <p:grpSpPr>
          <a:xfrm>
            <a:off x="9917387" y="3571240"/>
            <a:ext cx="1486974" cy="1446550"/>
            <a:chOff x="9728894" y="3608278"/>
            <a:chExt cx="1486974" cy="1446550"/>
          </a:xfrm>
        </p:grpSpPr>
        <p:cxnSp>
          <p:nvCxnSpPr>
            <p:cNvPr id="12" name="Connettore 2 11">
              <a:extLst>
                <a:ext uri="{FF2B5EF4-FFF2-40B4-BE49-F238E27FC236}">
                  <a16:creationId xmlns:a16="http://schemas.microsoft.com/office/drawing/2014/main" id="{A2F65098-35EA-907A-3588-A128898FED1F}"/>
                </a:ext>
              </a:extLst>
            </p:cNvPr>
            <p:cNvCxnSpPr/>
            <p:nvPr/>
          </p:nvCxnSpPr>
          <p:spPr>
            <a:xfrm>
              <a:off x="10097495" y="3959802"/>
              <a:ext cx="775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3AC80AD7-8BDC-5E75-4C2B-C9D578BAD527}"/>
                </a:ext>
              </a:extLst>
            </p:cNvPr>
            <p:cNvCxnSpPr/>
            <p:nvPr/>
          </p:nvCxnSpPr>
          <p:spPr>
            <a:xfrm>
              <a:off x="10094864" y="4176268"/>
              <a:ext cx="775504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DA9825F3-3C6B-21B9-42C7-6AC935BFCF86}"/>
                </a:ext>
              </a:extLst>
            </p:cNvPr>
            <p:cNvCxnSpPr/>
            <p:nvPr/>
          </p:nvCxnSpPr>
          <p:spPr>
            <a:xfrm>
              <a:off x="10094864" y="4611846"/>
              <a:ext cx="775504" cy="0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52B2B4D5-39AD-9006-D9BA-061C424E90D1}"/>
                </a:ext>
              </a:extLst>
            </p:cNvPr>
            <p:cNvCxnSpPr/>
            <p:nvPr/>
          </p:nvCxnSpPr>
          <p:spPr>
            <a:xfrm>
              <a:off x="10094864" y="4396193"/>
              <a:ext cx="775504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3E292888-75C9-9274-14FA-03CFCF35BF30}"/>
                </a:ext>
              </a:extLst>
            </p:cNvPr>
            <p:cNvSpPr txBox="1"/>
            <p:nvPr/>
          </p:nvSpPr>
          <p:spPr>
            <a:xfrm>
              <a:off x="9728894" y="3608278"/>
              <a:ext cx="148697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err="1"/>
                <a:t>Possible</a:t>
              </a:r>
              <a:r>
                <a:rPr lang="it-IT" sz="1400" dirty="0"/>
                <a:t> patterns:</a:t>
              </a:r>
            </a:p>
            <a:p>
              <a:r>
                <a:rPr lang="it-IT" sz="1400" dirty="0"/>
                <a:t>1.</a:t>
              </a:r>
            </a:p>
            <a:p>
              <a:r>
                <a:rPr lang="it-IT" sz="1400" dirty="0"/>
                <a:t>2.</a:t>
              </a:r>
            </a:p>
            <a:p>
              <a:r>
                <a:rPr lang="it-IT" sz="1400" dirty="0"/>
                <a:t>3.</a:t>
              </a:r>
            </a:p>
            <a:p>
              <a:r>
                <a:rPr lang="it-IT" sz="1400" dirty="0"/>
                <a:t>4.</a:t>
              </a:r>
            </a:p>
            <a:p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509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ttivo">
  <a:themeElements>
    <a:clrScheme name="Personalizzato 4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A50021"/>
      </a:accent1>
      <a:accent2>
        <a:srgbClr val="A50021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76720B80ACD748896697436200F653" ma:contentTypeVersion="5" ma:contentTypeDescription="Create a new document." ma:contentTypeScope="" ma:versionID="4002d5b84c8e830170c372d9b11c5e9b">
  <xsd:schema xmlns:xsd="http://www.w3.org/2001/XMLSchema" xmlns:xs="http://www.w3.org/2001/XMLSchema" xmlns:p="http://schemas.microsoft.com/office/2006/metadata/properties" xmlns:ns2="b6c02cd1-3d3f-454a-8249-cd0864ab62f7" xmlns:ns3="707a04ce-b619-43fc-8637-7798a2980d16" targetNamespace="http://schemas.microsoft.com/office/2006/metadata/properties" ma:root="true" ma:fieldsID="93ee9e157db0dced25e008f84e06d0ee" ns2:_="" ns3:_="">
    <xsd:import namespace="b6c02cd1-3d3f-454a-8249-cd0864ab62f7"/>
    <xsd:import namespace="707a04ce-b619-43fc-8637-7798a2980d1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c02cd1-3d3f-454a-8249-cd0864ab62f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7a04ce-b619-43fc-8637-7798a2980d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07152E-761B-431B-9213-0F9E80A4FA7A}"/>
</file>

<file path=customXml/itemProps2.xml><?xml version="1.0" encoding="utf-8"?>
<ds:datastoreItem xmlns:ds="http://schemas.openxmlformats.org/officeDocument/2006/customXml" ds:itemID="{0FE876C9-51AE-4E5A-8861-1AE9C4D7D3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12CB57-AF14-4F9A-9B03-3B40F2ECE349}">
  <ds:schemaRefs>
    <ds:schemaRef ds:uri="http://schemas.microsoft.com/office/infopath/2007/PartnerControls"/>
    <ds:schemaRef ds:uri="ec2ad3ca-1ec9-49a4-b8c3-06f14cb6bc29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  <ds:schemaRef ds:uri="79b18476-da5a-4ae1-9c72-dd67efeaaeac"/>
    <ds:schemaRef ds:uri="http://schemas.microsoft.com/office/2006/documentManagement/types"/>
    <ds:schemaRef ds:uri="http://purl.org/dc/terms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842</TotalTime>
  <Words>3206</Words>
  <Application>Microsoft Office PowerPoint</Application>
  <PresentationFormat>Widescreen</PresentationFormat>
  <Paragraphs>421</Paragraphs>
  <Slides>29</Slides>
  <Notes>5</Notes>
  <HiddenSlides>0</HiddenSlides>
  <MMClips>8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41" baseType="lpstr">
      <vt:lpstr>Arial</vt:lpstr>
      <vt:lpstr>Calibri</vt:lpstr>
      <vt:lpstr>Cambria Math</vt:lpstr>
      <vt:lpstr>Eras Bold ITC</vt:lpstr>
      <vt:lpstr>Gill Sans MT</vt:lpstr>
      <vt:lpstr>Gill Sans Nova</vt:lpstr>
      <vt:lpstr>Google Sans</vt:lpstr>
      <vt:lpstr>NimbusRomNo9L-Regu</vt:lpstr>
      <vt:lpstr>Söhne</vt:lpstr>
      <vt:lpstr>Times New Roman</vt:lpstr>
      <vt:lpstr>Wingdings</vt:lpstr>
      <vt:lpstr>Retrospettivo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EMMANUEL GRIMALDI</dc:creator>
  <cp:lastModifiedBy>EMMANUEL GRIMALDI</cp:lastModifiedBy>
  <cp:revision>2</cp:revision>
  <dcterms:created xsi:type="dcterms:W3CDTF">2023-06-28T21:28:10Z</dcterms:created>
  <dcterms:modified xsi:type="dcterms:W3CDTF">2023-07-05T08:00:19Z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2023-06-28T22:26:56Z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cff8f579-7e9c-41bf-9665-308037ff39ea</vt:lpwstr>
  </property>
  <property fmtid="{D5CDD505-2E9C-101B-9397-08002B2CF9AE}" pid="8" name="MSIP_Label_2ad0b24d-6422-44b0-b3de-abb3a9e8c81a_ContentBits">
    <vt:lpwstr>0</vt:lpwstr>
  </property>
  <property fmtid="{D5CDD505-2E9C-101B-9397-08002B2CF9AE}" pid="9" name="ContentTypeId">
    <vt:lpwstr>0x0101002076720B80ACD748896697436200F653</vt:lpwstr>
  </property>
</Properties>
</file>